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1295" r:id="rId3"/>
    <p:sldId id="1292" r:id="rId4"/>
    <p:sldId id="1293" r:id="rId5"/>
    <p:sldId id="1251" r:id="rId6"/>
    <p:sldId id="1288" r:id="rId7"/>
    <p:sldId id="1296" r:id="rId8"/>
    <p:sldId id="1255" r:id="rId9"/>
    <p:sldId id="1242" r:id="rId10"/>
    <p:sldId id="1258" r:id="rId11"/>
    <p:sldId id="1282" r:id="rId12"/>
    <p:sldId id="1281" r:id="rId13"/>
    <p:sldId id="1278" r:id="rId14"/>
    <p:sldId id="1294" r:id="rId15"/>
    <p:sldId id="1289" r:id="rId16"/>
    <p:sldId id="1291" r:id="rId17"/>
    <p:sldId id="291" r:id="rId18"/>
    <p:sldId id="1297" r:id="rId19"/>
    <p:sldId id="1298" r:id="rId20"/>
    <p:sldId id="307" r:id="rId21"/>
    <p:sldId id="31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D344EC-CD19-4098-8461-7593F28ABF5D}">
          <p14:sldIdLst>
            <p14:sldId id="256"/>
          </p14:sldIdLst>
        </p14:section>
        <p14:section name="Summary Section" id="{E370CF8D-3E11-4CB4-B95F-BD16CC94DD3D}">
          <p14:sldIdLst/>
        </p14:section>
        <p14:section name="Open Sources of Data" id="{47956C22-8C59-4117-9E15-C729B3B36804}">
          <p14:sldIdLst>
            <p14:sldId id="1295"/>
            <p14:sldId id="1292"/>
            <p14:sldId id="1293"/>
            <p14:sldId id="1251"/>
            <p14:sldId id="1288"/>
          </p14:sldIdLst>
        </p14:section>
        <p14:section name="What do Stakeholders Want?" id="{0DAC1249-9E68-4DE3-B270-8DFF656A2024}">
          <p14:sldIdLst>
            <p14:sldId id="1296"/>
          </p14:sldIdLst>
        </p14:section>
        <p14:section name="Application 1: Land Bank" id="{BE6040A1-2E7B-4E8F-A300-1E3EF658F5FB}">
          <p14:sldIdLst>
            <p14:sldId id="1255"/>
            <p14:sldId id="1242"/>
            <p14:sldId id="1258"/>
            <p14:sldId id="1282"/>
            <p14:sldId id="1281"/>
            <p14:sldId id="1278"/>
            <p14:sldId id="1294"/>
          </p14:sldIdLst>
        </p14:section>
        <p14:section name="Application 2: Abandoned Housing Act" id="{95AB5EA8-B59F-4521-8A5D-5993ABC0D6BF}">
          <p14:sldIdLst>
            <p14:sldId id="1289"/>
            <p14:sldId id="1291"/>
          </p14:sldIdLst>
        </p14:section>
        <p14:section name="Application 3: Land Bank Buyer Website" id="{B6DAFF32-4860-4E7C-A9AB-C6AE554EF563}">
          <p14:sldIdLst>
            <p14:sldId id="291"/>
          </p14:sldIdLst>
        </p14:section>
        <p14:section name="Tools and Processes" id="{853CDBFF-370F-48DE-B050-3BAF0982BBC8}">
          <p14:sldIdLst>
            <p14:sldId id="1297"/>
            <p14:sldId id="1298"/>
            <p14:sldId id="307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FB9D-343B-48C3-8DD7-7B4DE73BEA9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E4473-0D76-4CCA-98A1-71A8A33E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9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75" y="1214438"/>
            <a:ext cx="11349065" cy="2387600"/>
          </a:xfrm>
        </p:spPr>
        <p:txBody>
          <a:bodyPr>
            <a:normAutofit/>
          </a:bodyPr>
          <a:lstStyle/>
          <a:p>
            <a:r>
              <a:rPr lang="en-US" b="1" dirty="0"/>
              <a:t>Data Analytics to Facilitate Social 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784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Presented by: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Jim DeLisle, May 2019</a:t>
            </a:r>
          </a:p>
          <a:p>
            <a:r>
              <a:rPr lang="en-US" b="1" dirty="0"/>
              <a:t>Midwest Symposium on Social Entrepreneurship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255" y="0"/>
            <a:ext cx="1566370" cy="1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9FEA-8B58-42CA-ACD4-390C60CB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086"/>
          </a:xfrm>
        </p:spPr>
        <p:txBody>
          <a:bodyPr>
            <a:normAutofit/>
          </a:bodyPr>
          <a:lstStyle/>
          <a:p>
            <a:r>
              <a:rPr lang="en-US" dirty="0"/>
              <a:t>Environs: Land Bank Buffers</a:t>
            </a:r>
          </a:p>
        </p:txBody>
      </p:sp>
      <p:pic>
        <p:nvPicPr>
          <p:cNvPr id="1026" name="Picture 2" descr="C:\Users\JRDELI~1\AppData\Local\Temp\SNAGHTML4e30366.PNG">
            <a:extLst>
              <a:ext uri="{FF2B5EF4-FFF2-40B4-BE49-F238E27FC236}">
                <a16:creationId xmlns:a16="http://schemas.microsoft.com/office/drawing/2014/main" id="{C5D5FD7E-9D21-472D-8020-98A49DF1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" y="1280420"/>
            <a:ext cx="4310036" cy="54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3549C-A4E5-4313-972A-32893C548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72" y="2021276"/>
            <a:ext cx="3118010" cy="4261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FD4D4-5A47-4894-820C-57E237E5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487" y="259061"/>
            <a:ext cx="2771039" cy="3164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A67F2-9290-4306-8A5F-B524038233E6}"/>
              </a:ext>
            </a:extLst>
          </p:cNvPr>
          <p:cNvSpPr txBox="1"/>
          <p:nvPr/>
        </p:nvSpPr>
        <p:spPr>
          <a:xfrm>
            <a:off x="1811383" y="1889760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1.2m Metro KC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4005E-D81C-4568-AD43-7969CB30D4A8}"/>
              </a:ext>
            </a:extLst>
          </p:cNvPr>
          <p:cNvSpPr txBox="1"/>
          <p:nvPr/>
        </p:nvSpPr>
        <p:spPr>
          <a:xfrm>
            <a:off x="5224972" y="1312138"/>
            <a:ext cx="330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1,094 Land Bank Props:</a:t>
            </a:r>
          </a:p>
          <a:p>
            <a:r>
              <a:rPr lang="en-US" sz="2400" b="1" dirty="0"/>
              <a:t>.1 mile buffers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94B4A-AFBF-4396-8FF7-BF609CE1A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487" y="3469004"/>
            <a:ext cx="2771039" cy="33021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036AA5-78A9-4EE2-BE38-B868492ED72B}"/>
              </a:ext>
            </a:extLst>
          </p:cNvPr>
          <p:cNvCxnSpPr>
            <a:cxnSpLocks/>
          </p:cNvCxnSpPr>
          <p:nvPr/>
        </p:nvCxnSpPr>
        <p:spPr>
          <a:xfrm flipV="1">
            <a:off x="7437120" y="3733800"/>
            <a:ext cx="2386319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AAB9AA-CAB9-435C-9FD4-1FBAB8967F7C}"/>
              </a:ext>
            </a:extLst>
          </p:cNvPr>
          <p:cNvCxnSpPr>
            <a:cxnSpLocks/>
          </p:cNvCxnSpPr>
          <p:nvPr/>
        </p:nvCxnSpPr>
        <p:spPr>
          <a:xfrm>
            <a:off x="7437120" y="4095750"/>
            <a:ext cx="2386319" cy="1920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4023D4-21C9-4DA7-828F-EEC6E4A755A4}"/>
              </a:ext>
            </a:extLst>
          </p:cNvPr>
          <p:cNvSpPr txBox="1"/>
          <p:nvPr/>
        </p:nvSpPr>
        <p:spPr>
          <a:xfrm>
            <a:off x="8883578" y="273543"/>
            <a:ext cx="330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Non-overlap buffers</a:t>
            </a:r>
          </a:p>
        </p:txBody>
      </p:sp>
    </p:spTree>
    <p:extLst>
      <p:ext uri="{BB962C8B-B14F-4D97-AF65-F5344CB8AC3E}">
        <p14:creationId xmlns:p14="http://schemas.microsoft.com/office/powerpoint/2010/main" val="65394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3FC-101F-43CD-90A8-9D9FFA9A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</p:spPr>
        <p:txBody>
          <a:bodyPr/>
          <a:lstStyle/>
          <a:p>
            <a:r>
              <a:rPr lang="en-US" dirty="0"/>
              <a:t>Crimes with Declining Trends After LB Sale</a:t>
            </a:r>
          </a:p>
        </p:txBody>
      </p:sp>
      <p:pic>
        <p:nvPicPr>
          <p:cNvPr id="4098" name="Picture 2" descr="C:\Users\JRDELI~1\AppData\Local\Temp\SNAGHTMLd0ef405.PNG">
            <a:extLst>
              <a:ext uri="{FF2B5EF4-FFF2-40B4-BE49-F238E27FC236}">
                <a16:creationId xmlns:a16="http://schemas.microsoft.com/office/drawing/2014/main" id="{9B88F372-288E-4D95-8FFA-4B0B4C5B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845235"/>
            <a:ext cx="9808152" cy="29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RDELI~1\AppData\Local\Temp\SNAGHTMLd10837e.PNG">
            <a:extLst>
              <a:ext uri="{FF2B5EF4-FFF2-40B4-BE49-F238E27FC236}">
                <a16:creationId xmlns:a16="http://schemas.microsoft.com/office/drawing/2014/main" id="{4C618ACD-AD8E-4046-B6B4-441A7522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8" y="1072401"/>
            <a:ext cx="8238258" cy="27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3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A29CB2-B3A2-42DF-8408-D85BEE55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311s with Declining Trends </a:t>
            </a:r>
            <a:br>
              <a:rPr lang="en-US" dirty="0"/>
            </a:br>
            <a:r>
              <a:rPr lang="en-US" dirty="0"/>
              <a:t>After LB Sale</a:t>
            </a:r>
          </a:p>
        </p:txBody>
      </p:sp>
      <p:pic>
        <p:nvPicPr>
          <p:cNvPr id="2052" name="Picture 4" descr="C:\Users\JRDELI~1\AppData\Local\Temp\SNAGHTMLcfa2caf.PNG">
            <a:extLst>
              <a:ext uri="{FF2B5EF4-FFF2-40B4-BE49-F238E27FC236}">
                <a16:creationId xmlns:a16="http://schemas.microsoft.com/office/drawing/2014/main" id="{2276446D-ABB6-43FB-907B-622F54F0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7" y="3530600"/>
            <a:ext cx="107156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1C431-7206-4D3A-8942-945081E7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082" y="173587"/>
            <a:ext cx="3002536" cy="29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058A-D0D1-4CD5-8B49-F23EF109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PVs with Declining Trends </a:t>
            </a:r>
            <a:br>
              <a:rPr lang="en-US" dirty="0"/>
            </a:br>
            <a:r>
              <a:rPr lang="en-US" dirty="0"/>
              <a:t>After LB Sale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40802-CDAC-47F0-BC74-87028F14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98937"/>
            <a:ext cx="10266667" cy="270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CF52E-4062-4F4C-8152-80258D98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671" y="457200"/>
            <a:ext cx="3680798" cy="31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21D7-E62B-43FB-943A-4C5A6D2D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Permit Trends: Land Bank Buffers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E512F-B284-4EBA-B9B4-DD4D5FA1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5" y="1770535"/>
            <a:ext cx="5019048" cy="294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72FF1-1E8F-4B26-827F-069FF7F5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92" y="2971800"/>
            <a:ext cx="6627540" cy="37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6F870E-BC3B-4B68-905C-F4DC7353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32" y="195195"/>
            <a:ext cx="7599218" cy="781757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2: Abandoned </a:t>
            </a:r>
            <a:br>
              <a:rPr lang="en-US" dirty="0"/>
            </a:br>
            <a:r>
              <a:rPr lang="en-US" dirty="0"/>
              <a:t>Housing Act Interventions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FD83B-AFD5-4F89-BEBA-697EC86253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96" y="1293730"/>
            <a:ext cx="4315691" cy="245204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183664-C061-40CB-9A11-A745B119C0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3930444"/>
            <a:ext cx="4471555" cy="279724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37924-DCB9-42E3-BFCA-3F590804CF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41" y="4321649"/>
            <a:ext cx="4613415" cy="240603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16023-9D76-4BA0-94C4-F419CFF2E78A}"/>
              </a:ext>
            </a:extLst>
          </p:cNvPr>
          <p:cNvSpPr txBox="1"/>
          <p:nvPr/>
        </p:nvSpPr>
        <p:spPr>
          <a:xfrm>
            <a:off x="8824996" y="1252558"/>
            <a:ext cx="128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Abandoned Housing Act</a:t>
            </a:r>
          </a:p>
          <a:p>
            <a:pPr algn="ctr"/>
            <a:r>
              <a:rPr lang="en-US" dirty="0"/>
              <a:t>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3B2E3-A9F3-4821-98D8-212B0B18EF03}"/>
              </a:ext>
            </a:extLst>
          </p:cNvPr>
          <p:cNvSpPr txBox="1"/>
          <p:nvPr/>
        </p:nvSpPr>
        <p:spPr>
          <a:xfrm>
            <a:off x="6255327" y="3930444"/>
            <a:ext cx="51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Rehab is Key: Owner motivated vs. AHA Intervention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1CD034-CEC9-42B7-85B8-C4053CFCA720}"/>
              </a:ext>
            </a:extLst>
          </p:cNvPr>
          <p:cNvCxnSpPr/>
          <p:nvPr/>
        </p:nvCxnSpPr>
        <p:spPr>
          <a:xfrm>
            <a:off x="4613564" y="1683327"/>
            <a:ext cx="0" cy="1745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C77D59-28CD-4575-8835-DE390363EA7F}"/>
              </a:ext>
            </a:extLst>
          </p:cNvPr>
          <p:cNvCxnSpPr/>
          <p:nvPr/>
        </p:nvCxnSpPr>
        <p:spPr>
          <a:xfrm>
            <a:off x="3574473" y="4299776"/>
            <a:ext cx="0" cy="1745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D05E4F-630A-4D57-96ED-60ECE25298AB}"/>
              </a:ext>
            </a:extLst>
          </p:cNvPr>
          <p:cNvCxnSpPr/>
          <p:nvPr/>
        </p:nvCxnSpPr>
        <p:spPr>
          <a:xfrm>
            <a:off x="10266218" y="4623954"/>
            <a:ext cx="0" cy="1745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JRDELI~1\AppData\Local\Temp\SNAGHTMLad6240d.PNG">
            <a:extLst>
              <a:ext uri="{FF2B5EF4-FFF2-40B4-BE49-F238E27FC236}">
                <a16:creationId xmlns:a16="http://schemas.microsoft.com/office/drawing/2014/main" id="{E7DF0D3E-06BE-4A59-8167-7CB1167F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2" y="272583"/>
            <a:ext cx="2132296" cy="35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EB5200-6572-4990-A08C-6EE8FB47198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67585" y="178187"/>
            <a:ext cx="1991940" cy="365228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A379A3-E3FF-4BAC-9B54-7317A722154E}"/>
              </a:ext>
            </a:extLst>
          </p:cNvPr>
          <p:cNvCxnSpPr>
            <a:cxnSpLocks/>
          </p:cNvCxnSpPr>
          <p:nvPr/>
        </p:nvCxnSpPr>
        <p:spPr>
          <a:xfrm flipV="1">
            <a:off x="7911550" y="718426"/>
            <a:ext cx="2874214" cy="164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5B89A6-C897-429A-9EE6-E7CEC8CCDFEE}"/>
              </a:ext>
            </a:extLst>
          </p:cNvPr>
          <p:cNvCxnSpPr>
            <a:cxnSpLocks/>
          </p:cNvCxnSpPr>
          <p:nvPr/>
        </p:nvCxnSpPr>
        <p:spPr>
          <a:xfrm flipV="1">
            <a:off x="7710660" y="1162288"/>
            <a:ext cx="3075104" cy="180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3249F-6C00-47A5-9B5E-54B379235B55}"/>
              </a:ext>
            </a:extLst>
          </p:cNvPr>
          <p:cNvSpPr/>
          <p:nvPr/>
        </p:nvSpPr>
        <p:spPr>
          <a:xfrm>
            <a:off x="10960786" y="195195"/>
            <a:ext cx="945572" cy="22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Buffers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96D98F-D50C-4332-9559-C6EF5BC48032}"/>
              </a:ext>
            </a:extLst>
          </p:cNvPr>
          <p:cNvSpPr/>
          <p:nvPr/>
        </p:nvSpPr>
        <p:spPr>
          <a:xfrm>
            <a:off x="6452680" y="81060"/>
            <a:ext cx="1621055" cy="14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Neighborhoods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565B57-D428-4021-A0BE-450F8F028E42}"/>
              </a:ext>
            </a:extLst>
          </p:cNvPr>
          <p:cNvSpPr/>
          <p:nvPr/>
        </p:nvSpPr>
        <p:spPr>
          <a:xfrm>
            <a:off x="446917" y="1548756"/>
            <a:ext cx="2043933" cy="26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Higher Crime Neighborhoods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1F550-F643-416D-8D68-E71458ACF9EF}"/>
              </a:ext>
            </a:extLst>
          </p:cNvPr>
          <p:cNvSpPr/>
          <p:nvPr/>
        </p:nvSpPr>
        <p:spPr>
          <a:xfrm>
            <a:off x="4520046" y="5329065"/>
            <a:ext cx="1252103" cy="22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Rehabbing Mattered</a:t>
            </a:r>
          </a:p>
        </p:txBody>
      </p:sp>
    </p:spTree>
    <p:extLst>
      <p:ext uri="{BB962C8B-B14F-4D97-AF65-F5344CB8AC3E}">
        <p14:creationId xmlns:p14="http://schemas.microsoft.com/office/powerpoint/2010/main" val="40405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ADA0-ECA5-4C66-AB95-DACC524C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9" y="430878"/>
            <a:ext cx="5926282" cy="653184"/>
          </a:xfrm>
        </p:spPr>
        <p:txBody>
          <a:bodyPr>
            <a:normAutofit fontScale="90000"/>
          </a:bodyPr>
          <a:lstStyle/>
          <a:p>
            <a:r>
              <a:rPr lang="en-US" dirty="0"/>
              <a:t>Abandoned Housing Cases:</a:t>
            </a:r>
            <a:br>
              <a:rPr lang="en-US" dirty="0"/>
            </a:br>
            <a:r>
              <a:rPr lang="en-US" dirty="0"/>
              <a:t>Interaction w/ 311s and PVs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D9FC5-B385-4182-B81F-847D503146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0" y="1018311"/>
            <a:ext cx="5056902" cy="299258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C464D-1CA2-4128-A731-DB5A3644D9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5" y="2961409"/>
            <a:ext cx="5389127" cy="350043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87051-B41C-453A-BB70-0BE2D006620A}"/>
              </a:ext>
            </a:extLst>
          </p:cNvPr>
          <p:cNvSpPr txBox="1"/>
          <p:nvPr/>
        </p:nvSpPr>
        <p:spPr>
          <a:xfrm>
            <a:off x="8510153" y="2592077"/>
            <a:ext cx="40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Owner-cured vs. AHA Rehabbed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4B80AC-4613-466D-BC06-BE23AC940C89}"/>
              </a:ext>
            </a:extLst>
          </p:cNvPr>
          <p:cNvCxnSpPr/>
          <p:nvPr/>
        </p:nvCxnSpPr>
        <p:spPr>
          <a:xfrm>
            <a:off x="8361217" y="1336963"/>
            <a:ext cx="0" cy="1745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1E3B2F-08EE-4C4B-B63F-F4BDBF14EE51}"/>
              </a:ext>
            </a:extLst>
          </p:cNvPr>
          <p:cNvCxnSpPr/>
          <p:nvPr/>
        </p:nvCxnSpPr>
        <p:spPr>
          <a:xfrm>
            <a:off x="4144240" y="3610381"/>
            <a:ext cx="0" cy="1745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E48D6-0C31-4B9C-A95C-33FD0C71EE3C}"/>
              </a:ext>
            </a:extLst>
          </p:cNvPr>
          <p:cNvSpPr/>
          <p:nvPr/>
        </p:nvSpPr>
        <p:spPr>
          <a:xfrm>
            <a:off x="4391890" y="4711627"/>
            <a:ext cx="1252103" cy="22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Rehabbing Mattered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CF04A-3602-4A73-B299-392FD01E505C}"/>
              </a:ext>
            </a:extLst>
          </p:cNvPr>
          <p:cNvSpPr txBox="1"/>
          <p:nvPr/>
        </p:nvSpPr>
        <p:spPr>
          <a:xfrm>
            <a:off x="7616536" y="467591"/>
            <a:ext cx="335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311 Call Requests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FE280-5FF2-4768-A5BE-1FF88B32B7EF}"/>
              </a:ext>
            </a:extLst>
          </p:cNvPr>
          <p:cNvSpPr txBox="1"/>
          <p:nvPr/>
        </p:nvSpPr>
        <p:spPr>
          <a:xfrm>
            <a:off x="1061605" y="2365940"/>
            <a:ext cx="335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Property Violations</a:t>
            </a:r>
          </a:p>
        </p:txBody>
      </p:sp>
    </p:spTree>
    <p:extLst>
      <p:ext uri="{BB962C8B-B14F-4D97-AF65-F5344CB8AC3E}">
        <p14:creationId xmlns:p14="http://schemas.microsoft.com/office/powerpoint/2010/main" val="15659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494" y="104001"/>
            <a:ext cx="11068205" cy="650875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3: v2V-Lb Website for Buyers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92964" y="23812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</a:t>
            </a:r>
            <a:r>
              <a:rPr lang="en-US" sz="1400" b="1" dirty="0">
                <a:latin typeface="Oswald" panose="02000503000000000000" pitchFamily="2" charset="0"/>
              </a:rPr>
              <a:t>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05" y="725047"/>
            <a:ext cx="3690643" cy="424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485"/>
            <a:ext cx="2485714" cy="49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14" y="3517151"/>
            <a:ext cx="2771429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73" y="4299156"/>
            <a:ext cx="4360847" cy="2017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52" y="630150"/>
            <a:ext cx="4219048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9D69-C1F9-4639-9005-A946C4D2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0ED7-5143-4305-8889-150A5B476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Alteryx</a:t>
            </a:r>
          </a:p>
          <a:p>
            <a:r>
              <a:rPr lang="en-US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282860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9143-C5B2-4956-8763-DA61ACE4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9" y="356177"/>
            <a:ext cx="10515600" cy="705139"/>
          </a:xfrm>
        </p:spPr>
        <p:txBody>
          <a:bodyPr/>
          <a:lstStyle/>
          <a:p>
            <a:r>
              <a:rPr lang="en-US" dirty="0"/>
              <a:t>Tableau: KCMO Open Source Feed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516E-C452-471D-A401-DAC53B02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9" y="1524667"/>
            <a:ext cx="6085714" cy="53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4C7FF-FD7A-4B04-8790-CA3BE42B9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59" y="2795155"/>
            <a:ext cx="4659567" cy="2820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2B1E2-8D29-48C3-BA1C-5D73631957F2}"/>
              </a:ext>
            </a:extLst>
          </p:cNvPr>
          <p:cNvSpPr txBox="1"/>
          <p:nvPr/>
        </p:nvSpPr>
        <p:spPr>
          <a:xfrm>
            <a:off x="193963" y="1063002"/>
            <a:ext cx="35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Vacant Failure to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FBCE1-4563-4E78-BF41-30ABAD329304}"/>
              </a:ext>
            </a:extLst>
          </p:cNvPr>
          <p:cNvSpPr txBox="1"/>
          <p:nvPr/>
        </p:nvSpPr>
        <p:spPr>
          <a:xfrm>
            <a:off x="5082020" y="1235738"/>
            <a:ext cx="12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145F6-26AB-44EE-B657-EF581ADCEBC7}"/>
              </a:ext>
            </a:extLst>
          </p:cNvPr>
          <p:cNvSpPr txBox="1"/>
          <p:nvPr/>
        </p:nvSpPr>
        <p:spPr>
          <a:xfrm>
            <a:off x="7602683" y="1524667"/>
            <a:ext cx="439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Dashboard: Number per Neighborhood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BF547-D912-4B08-A1A2-1EF6ECBCE233}"/>
              </a:ext>
            </a:extLst>
          </p:cNvPr>
          <p:cNvSpPr txBox="1"/>
          <p:nvPr/>
        </p:nvSpPr>
        <p:spPr>
          <a:xfrm>
            <a:off x="4137418" y="3410782"/>
            <a:ext cx="35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Filter by Year: Trends</a:t>
            </a:r>
          </a:p>
        </p:txBody>
      </p:sp>
    </p:spTree>
    <p:extLst>
      <p:ext uri="{BB962C8B-B14F-4D97-AF65-F5344CB8AC3E}">
        <p14:creationId xmlns:p14="http://schemas.microsoft.com/office/powerpoint/2010/main" val="168612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0B0AE0-BC7F-4BD4-B316-4734EDD2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in Real Estate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F422B-7716-452B-82C5-22CBBA392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Government and Other Free Sources</a:t>
            </a:r>
          </a:p>
          <a:p>
            <a:r>
              <a:rPr lang="en-US" dirty="0"/>
              <a:t>KCMO Open Source Portal</a:t>
            </a:r>
          </a:p>
        </p:txBody>
      </p:sp>
    </p:spTree>
    <p:extLst>
      <p:ext uri="{BB962C8B-B14F-4D97-AF65-F5344CB8AC3E}">
        <p14:creationId xmlns:p14="http://schemas.microsoft.com/office/powerpoint/2010/main" val="333625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RDELI~1\AppData\Local\Temp\SNAGHTML2bd76cd6.PNG">
            <a:extLst>
              <a:ext uri="{FF2B5EF4-FFF2-40B4-BE49-F238E27FC236}">
                <a16:creationId xmlns:a16="http://schemas.microsoft.com/office/drawing/2014/main" id="{D55BB561-89C7-4F52-B5D9-3683DA38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799216"/>
            <a:ext cx="9613218" cy="40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B4298-0D6D-48D3-B311-C73AE80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02155"/>
            <a:ext cx="7477222" cy="495898"/>
          </a:xfrm>
        </p:spPr>
        <p:txBody>
          <a:bodyPr>
            <a:normAutofit fontScale="90000"/>
          </a:bodyPr>
          <a:lstStyle/>
          <a:p>
            <a:r>
              <a:rPr lang="en-US" dirty="0"/>
              <a:t>Alteryx: Data Development (Crime)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CF96-921A-44E7-8152-5EEB534FC405}"/>
              </a:ext>
            </a:extLst>
          </p:cNvPr>
          <p:cNvSpPr txBox="1"/>
          <p:nvPr/>
        </p:nvSpPr>
        <p:spPr>
          <a:xfrm>
            <a:off x="1059412" y="5541774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DB0D-B5B7-402F-BEEF-B658E8439B49}"/>
              </a:ext>
            </a:extLst>
          </p:cNvPr>
          <p:cNvSpPr txBox="1"/>
          <p:nvPr/>
        </p:nvSpPr>
        <p:spPr>
          <a:xfrm>
            <a:off x="5367488" y="775043"/>
            <a:ext cx="17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5A34-985E-4B4B-B76E-62525DCEE788}"/>
              </a:ext>
            </a:extLst>
          </p:cNvPr>
          <p:cNvSpPr txBox="1"/>
          <p:nvPr/>
        </p:nvSpPr>
        <p:spPr>
          <a:xfrm>
            <a:off x="10738555" y="4302320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140C7-3754-4967-88CF-84C28796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92" y="3510565"/>
            <a:ext cx="2406342" cy="334743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92FA02-0543-4503-BC6E-76873C294D2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872234" y="2438400"/>
            <a:ext cx="862522" cy="274588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FE2262C-89A7-43CD-986D-E768F07F4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3" y="3255345"/>
            <a:ext cx="2209524" cy="1857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1AD746-21E0-4252-BFE1-DBDCC90C8D51}"/>
              </a:ext>
            </a:extLst>
          </p:cNvPr>
          <p:cNvSpPr txBox="1"/>
          <p:nvPr/>
        </p:nvSpPr>
        <p:spPr>
          <a:xfrm>
            <a:off x="347133" y="2609014"/>
            <a:ext cx="1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Data Development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E3F903-41E5-40A3-9148-6294232DE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4475-74AB-4BCE-9BF6-C3EF05C6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9261"/>
            <a:ext cx="10515600" cy="705139"/>
          </a:xfrm>
        </p:spPr>
        <p:txBody>
          <a:bodyPr/>
          <a:lstStyle/>
          <a:p>
            <a:r>
              <a:rPr lang="en-US" dirty="0"/>
              <a:t>Alteryx: Join All, Maintain &amp;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6A045-9B9E-49C2-B37F-2AC40F9E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908863"/>
            <a:ext cx="9209809" cy="5949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8EEC6-C17D-4997-9320-F1FB6D33E4D9}"/>
              </a:ext>
            </a:extLst>
          </p:cNvPr>
          <p:cNvSpPr txBox="1"/>
          <p:nvPr/>
        </p:nvSpPr>
        <p:spPr>
          <a:xfrm>
            <a:off x="581891" y="1101437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Use; Absentee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23709-6CB9-4068-BB0E-8BED5E34BF2F}"/>
              </a:ext>
            </a:extLst>
          </p:cNvPr>
          <p:cNvSpPr txBox="1"/>
          <p:nvPr/>
        </p:nvSpPr>
        <p:spPr>
          <a:xfrm>
            <a:off x="1027836" y="1699742"/>
            <a:ext cx="14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311 Calls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EBBED-5AB2-471B-B79F-4F871E279E7C}"/>
              </a:ext>
            </a:extLst>
          </p:cNvPr>
          <p:cNvSpPr txBox="1"/>
          <p:nvPr/>
        </p:nvSpPr>
        <p:spPr>
          <a:xfrm>
            <a:off x="1220931" y="2288983"/>
            <a:ext cx="187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 Violations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F4607-AD82-46D3-ADF1-9E446B513EAF}"/>
              </a:ext>
            </a:extLst>
          </p:cNvPr>
          <p:cNvSpPr txBox="1"/>
          <p:nvPr/>
        </p:nvSpPr>
        <p:spPr>
          <a:xfrm>
            <a:off x="1387187" y="2729614"/>
            <a:ext cx="170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Crime Incidents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87807-AF1D-4A07-90FF-DC094AF3057A}"/>
              </a:ext>
            </a:extLst>
          </p:cNvPr>
          <p:cNvSpPr txBox="1"/>
          <p:nvPr/>
        </p:nvSpPr>
        <p:spPr>
          <a:xfrm>
            <a:off x="1605395" y="3280183"/>
            <a:ext cx="178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Permits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C7DB0-C9D1-41B4-8D4A-A04412AA082A}"/>
              </a:ext>
            </a:extLst>
          </p:cNvPr>
          <p:cNvSpPr txBox="1"/>
          <p:nvPr/>
        </p:nvSpPr>
        <p:spPr>
          <a:xfrm>
            <a:off x="1926648" y="3942558"/>
            <a:ext cx="14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Foreclosures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532FB-4520-4125-8713-DC30DA262800}"/>
              </a:ext>
            </a:extLst>
          </p:cNvPr>
          <p:cNvSpPr txBox="1"/>
          <p:nvPr/>
        </p:nvSpPr>
        <p:spPr>
          <a:xfrm>
            <a:off x="2153515" y="4642160"/>
            <a:ext cx="10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8426F-6B3C-4166-8F13-33A143CABB25}"/>
              </a:ext>
            </a:extLst>
          </p:cNvPr>
          <p:cNvSpPr txBox="1"/>
          <p:nvPr/>
        </p:nvSpPr>
        <p:spPr>
          <a:xfrm>
            <a:off x="2350076" y="5341762"/>
            <a:ext cx="14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Demolitions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929B4-7FEF-40B0-8223-34988CF5FB35}"/>
              </a:ext>
            </a:extLst>
          </p:cNvPr>
          <p:cNvSpPr txBox="1"/>
          <p:nvPr/>
        </p:nvSpPr>
        <p:spPr>
          <a:xfrm>
            <a:off x="2677387" y="6099881"/>
            <a:ext cx="14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Bank</a:t>
            </a:r>
          </a:p>
        </p:txBody>
      </p:sp>
    </p:spTree>
    <p:extLst>
      <p:ext uri="{BB962C8B-B14F-4D97-AF65-F5344CB8AC3E}">
        <p14:creationId xmlns:p14="http://schemas.microsoft.com/office/powerpoint/2010/main" val="28101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C846-316A-487D-BB04-8429D14A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42" y="152997"/>
            <a:ext cx="1780309" cy="3221181"/>
          </a:xfrm>
        </p:spPr>
        <p:txBody>
          <a:bodyPr>
            <a:normAutofit fontScale="90000"/>
          </a:bodyPr>
          <a:lstStyle/>
          <a:p>
            <a:r>
              <a:rPr lang="en-US" dirty="0"/>
              <a:t>Macro-</a:t>
            </a:r>
            <a:br>
              <a:rPr lang="en-US" dirty="0"/>
            </a:br>
            <a:r>
              <a:rPr lang="en-US" dirty="0"/>
              <a:t>Real</a:t>
            </a:r>
            <a:br>
              <a:rPr lang="en-US" dirty="0"/>
            </a:br>
            <a:r>
              <a:rPr lang="en-US" dirty="0"/>
              <a:t>Estate</a:t>
            </a:r>
            <a:br>
              <a:rPr lang="en-US" dirty="0"/>
            </a:br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D3822-1F99-47EB-9F06-3F415D15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51" y="132214"/>
            <a:ext cx="9921503" cy="63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CB3A-6E22-4262-8CED-9FB300EC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1" y="92510"/>
            <a:ext cx="6487391" cy="688045"/>
          </a:xfrm>
        </p:spPr>
        <p:txBody>
          <a:bodyPr>
            <a:normAutofit fontScale="90000"/>
          </a:bodyPr>
          <a:lstStyle/>
          <a:p>
            <a:r>
              <a:rPr lang="en-US" dirty="0"/>
              <a:t>Geographic RE Sources of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FE3AD-D890-4715-9E6E-3ADE51F4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80555"/>
            <a:ext cx="11641282" cy="58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4933-2E46-4772-9200-EF8CFAC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Datasets for Exploration of Environs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6F8E-B3F6-428D-ABF6-C70792E6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47" y="1431758"/>
            <a:ext cx="10078453" cy="516154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600" b="1" dirty="0"/>
              <a:t>Datasets</a:t>
            </a:r>
          </a:p>
          <a:p>
            <a:pPr lvl="1"/>
            <a:r>
              <a:rPr lang="en-US" sz="2200" b="1" dirty="0"/>
              <a:t>Land Bank</a:t>
            </a:r>
            <a:r>
              <a:rPr lang="en-US" sz="2200" dirty="0"/>
              <a:t>: the inventory and status of acquired and disposed residential improved properties</a:t>
            </a:r>
          </a:p>
          <a:p>
            <a:pPr lvl="1"/>
            <a:r>
              <a:rPr lang="en-US" sz="2200" b="1" dirty="0"/>
              <a:t>Crime</a:t>
            </a:r>
            <a:r>
              <a:rPr lang="en-US" sz="2200" dirty="0"/>
              <a:t>: incident reports compiled by the KCPD that feeds into the FBI’s Criminal Justice Information System (CJIS) data system with IBRS codes. </a:t>
            </a:r>
          </a:p>
          <a:p>
            <a:pPr lvl="1"/>
            <a:r>
              <a:rPr lang="en-US" sz="2200" b="1" dirty="0"/>
              <a:t>311 Requests: </a:t>
            </a:r>
            <a:r>
              <a:rPr lang="en-US" sz="2200" dirty="0"/>
              <a:t>citizen-generated complaints or queries mapped to individual properties reported by category and type.</a:t>
            </a:r>
          </a:p>
          <a:p>
            <a:pPr lvl="1"/>
            <a:r>
              <a:rPr lang="en-US" sz="2200" b="1" dirty="0"/>
              <a:t>Property Violations:  </a:t>
            </a:r>
            <a:r>
              <a:rPr lang="en-US" sz="2200" dirty="0"/>
              <a:t>property-specific violations that recorded by KC-MO in its monitoring and compliance system related to individual properties.</a:t>
            </a:r>
          </a:p>
          <a:p>
            <a:pPr lvl="1"/>
            <a:r>
              <a:rPr lang="en-US" sz="2200" b="1" dirty="0"/>
              <a:t>Building Permits</a:t>
            </a:r>
            <a:r>
              <a:rPr lang="en-US" sz="2200" dirty="0"/>
              <a:t>: a range of property-specific building activities including renovations, expansions, new construction, and demolitions.</a:t>
            </a:r>
          </a:p>
          <a:p>
            <a:r>
              <a:rPr lang="en-US" sz="2600" b="1" dirty="0"/>
              <a:t>Temporal Frame</a:t>
            </a:r>
          </a:p>
          <a:p>
            <a:pPr lvl="1"/>
            <a:r>
              <a:rPr lang="en-US" sz="2200" dirty="0"/>
              <a:t>Datasets: 2010-2018</a:t>
            </a:r>
          </a:p>
          <a:p>
            <a:pPr lvl="1"/>
            <a:r>
              <a:rPr lang="en-US" sz="2200" dirty="0"/>
              <a:t>Land Bank: 2013-2018</a:t>
            </a:r>
          </a:p>
          <a:p>
            <a:pPr lvl="1"/>
            <a:r>
              <a:rPr lang="en-US" sz="2200" dirty="0"/>
              <a:t>Abandoned Housing Act Cases: 2016-2018</a:t>
            </a:r>
            <a:endParaRPr lang="en-US" sz="2600" dirty="0"/>
          </a:p>
          <a:p>
            <a:pPr lvl="0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5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D0F-4860-4497-B38C-C524733E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en-US" dirty="0"/>
              <a:t>Classification of 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28B0E-BFC5-498A-A065-2EE3366F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5" y="1462110"/>
            <a:ext cx="2614203" cy="3597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67701-AEDF-4014-9D99-6DA04F02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451" y="1484908"/>
            <a:ext cx="5598127" cy="292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9F7C2-293B-438E-9E81-287B70E63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11" y="897564"/>
            <a:ext cx="3364352" cy="3866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86DB2-A44B-4F1D-BCE8-4E62B89D7537}"/>
              </a:ext>
            </a:extLst>
          </p:cNvPr>
          <p:cNvSpPr txBox="1"/>
          <p:nvPr/>
        </p:nvSpPr>
        <p:spPr>
          <a:xfrm>
            <a:off x="312148" y="1092778"/>
            <a:ext cx="22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CRIMES: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6F8D1-0180-4C7E-81DB-4443A109CBF4}"/>
              </a:ext>
            </a:extLst>
          </p:cNvPr>
          <p:cNvSpPr txBox="1"/>
          <p:nvPr/>
        </p:nvSpPr>
        <p:spPr>
          <a:xfrm>
            <a:off x="4098863" y="1021106"/>
            <a:ext cx="22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311 Requests: 356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92034-A3F2-4F28-A664-2B7FA0B57817}"/>
              </a:ext>
            </a:extLst>
          </p:cNvPr>
          <p:cNvSpPr txBox="1"/>
          <p:nvPr/>
        </p:nvSpPr>
        <p:spPr>
          <a:xfrm>
            <a:off x="9171834" y="365125"/>
            <a:ext cx="22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PVs: 481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4C67F-E96C-44B6-9CF3-EC44138A7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81" y="5185611"/>
            <a:ext cx="3133097" cy="1552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ECBFFC-5CC3-47D3-8986-B5BDCA213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863" y="4689699"/>
            <a:ext cx="3067092" cy="122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E13B3-41E0-442A-A104-A94B7C8AC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602" y="5095646"/>
            <a:ext cx="3449053" cy="1325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8F6785-D722-4FFA-8F0C-625908549AC9}"/>
              </a:ext>
            </a:extLst>
          </p:cNvPr>
          <p:cNvSpPr txBox="1"/>
          <p:nvPr/>
        </p:nvSpPr>
        <p:spPr>
          <a:xfrm>
            <a:off x="353712" y="5143499"/>
            <a:ext cx="1724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Against Groups</a:t>
            </a:r>
          </a:p>
        </p:txBody>
      </p:sp>
    </p:spTree>
    <p:extLst>
      <p:ext uri="{BB962C8B-B14F-4D97-AF65-F5344CB8AC3E}">
        <p14:creationId xmlns:p14="http://schemas.microsoft.com/office/powerpoint/2010/main" val="33327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0B0AE0-BC7F-4BD4-B316-4734EDD2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Stakeholders Want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F422B-7716-452B-82C5-22CBBA392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not data</a:t>
            </a:r>
          </a:p>
          <a:p>
            <a:r>
              <a:rPr lang="en-US" dirty="0"/>
              <a:t>Impact Analysis: How to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137852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F81-B0D9-4530-8D03-1ACE0C8B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6" y="265729"/>
            <a:ext cx="10515600" cy="719657"/>
          </a:xfrm>
        </p:spPr>
        <p:txBody>
          <a:bodyPr>
            <a:normAutofit fontScale="90000"/>
          </a:bodyPr>
          <a:lstStyle/>
          <a:p>
            <a:r>
              <a:rPr lang="en-US" dirty="0"/>
              <a:t>Open Data: Abandonment Housing &amp; Environs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888BBB2-B86A-47D7-928B-91898684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1" y="1840277"/>
            <a:ext cx="1804963" cy="1353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26723-693A-401D-BA19-EC5C3EF2A8D5}"/>
              </a:ext>
            </a:extLst>
          </p:cNvPr>
          <p:cNvSpPr txBox="1"/>
          <p:nvPr/>
        </p:nvSpPr>
        <p:spPr>
          <a:xfrm>
            <a:off x="6095999" y="1371824"/>
            <a:ext cx="547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= f(Property &amp; Environ Conditions)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92965-5107-4607-A008-AF99D9AE73EE}"/>
              </a:ext>
            </a:extLst>
          </p:cNvPr>
          <p:cNvSpPr txBox="1"/>
          <p:nvPr/>
        </p:nvSpPr>
        <p:spPr>
          <a:xfrm>
            <a:off x="2209566" y="2234108"/>
            <a:ext cx="1718170" cy="16004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Crime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311 Call Requests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Property Violations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Building Permits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ECC7F-8814-4335-A8A6-6501275C6A0A}"/>
              </a:ext>
            </a:extLst>
          </p:cNvPr>
          <p:cNvSpPr txBox="1"/>
          <p:nvPr/>
        </p:nvSpPr>
        <p:spPr>
          <a:xfrm>
            <a:off x="164888" y="1255050"/>
            <a:ext cx="547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Abandonment/Sale = f(Property &amp; Place)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587728-8F59-46C8-B794-D4218A1948A5}"/>
              </a:ext>
            </a:extLst>
          </p:cNvPr>
          <p:cNvCxnSpPr/>
          <p:nvPr/>
        </p:nvCxnSpPr>
        <p:spPr>
          <a:xfrm>
            <a:off x="1733006" y="6035040"/>
            <a:ext cx="836022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817896-C985-4463-849C-65E06833A942}"/>
              </a:ext>
            </a:extLst>
          </p:cNvPr>
          <p:cNvSpPr txBox="1"/>
          <p:nvPr/>
        </p:nvSpPr>
        <p:spPr>
          <a:xfrm>
            <a:off x="529118" y="6133941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Pre-Abandonment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330AE-31E6-47BF-B350-904C1F0E1AD0}"/>
              </a:ext>
            </a:extLst>
          </p:cNvPr>
          <p:cNvSpPr txBox="1"/>
          <p:nvPr/>
        </p:nvSpPr>
        <p:spPr>
          <a:xfrm>
            <a:off x="2894864" y="6318607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Abandonment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5B501-D161-40BE-9956-531791F7B4C6}"/>
              </a:ext>
            </a:extLst>
          </p:cNvPr>
          <p:cNvSpPr txBox="1"/>
          <p:nvPr/>
        </p:nvSpPr>
        <p:spPr>
          <a:xfrm>
            <a:off x="6477852" y="6389131"/>
            <a:ext cx="828783" cy="36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9DCD-EC8F-4BE1-947D-C216DB43AB72}"/>
              </a:ext>
            </a:extLst>
          </p:cNvPr>
          <p:cNvSpPr txBox="1"/>
          <p:nvPr/>
        </p:nvSpPr>
        <p:spPr>
          <a:xfrm>
            <a:off x="7750138" y="6271707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Post-Sale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651A8E-3093-4290-84B1-034FB1D7165A}"/>
              </a:ext>
            </a:extLst>
          </p:cNvPr>
          <p:cNvCxnSpPr/>
          <p:nvPr/>
        </p:nvCxnSpPr>
        <p:spPr>
          <a:xfrm>
            <a:off x="3637052" y="5732980"/>
            <a:ext cx="0" cy="538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E22254-5D9B-4472-9014-16A8162D3927}"/>
              </a:ext>
            </a:extLst>
          </p:cNvPr>
          <p:cNvCxnSpPr/>
          <p:nvPr/>
        </p:nvCxnSpPr>
        <p:spPr>
          <a:xfrm>
            <a:off x="6810054" y="5732979"/>
            <a:ext cx="0" cy="538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Right-Up 17">
            <a:extLst>
              <a:ext uri="{FF2B5EF4-FFF2-40B4-BE49-F238E27FC236}">
                <a16:creationId xmlns:a16="http://schemas.microsoft.com/office/drawing/2014/main" id="{26EE7090-5FE5-4487-8FE9-CEA846B42469}"/>
              </a:ext>
            </a:extLst>
          </p:cNvPr>
          <p:cNvSpPr/>
          <p:nvPr/>
        </p:nvSpPr>
        <p:spPr>
          <a:xfrm>
            <a:off x="3855750" y="5321970"/>
            <a:ext cx="2622102" cy="61417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437C7A23-7491-433E-85F5-776BE3A3212C}"/>
              </a:ext>
            </a:extLst>
          </p:cNvPr>
          <p:cNvSpPr/>
          <p:nvPr/>
        </p:nvSpPr>
        <p:spPr>
          <a:xfrm>
            <a:off x="529118" y="3816063"/>
            <a:ext cx="1684962" cy="19616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A23D2540-F4B9-42E8-B965-120D26F8459C}"/>
              </a:ext>
            </a:extLst>
          </p:cNvPr>
          <p:cNvSpPr/>
          <p:nvPr/>
        </p:nvSpPr>
        <p:spPr>
          <a:xfrm>
            <a:off x="7284071" y="4023915"/>
            <a:ext cx="2189899" cy="1771437"/>
          </a:xfrm>
          <a:prstGeom prst="rightArrowCallout">
            <a:avLst>
              <a:gd name="adj1" fmla="val 25000"/>
              <a:gd name="adj2" fmla="val 3142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76C29E-5C7C-4E29-B650-D6D16DF4F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227" y="1912214"/>
            <a:ext cx="1551039" cy="193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A43225-B260-4DFA-A922-982FD23D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835" y="4471179"/>
            <a:ext cx="1145453" cy="153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E0C340-D3A8-41C7-ADEA-7CF4678F4AFF}"/>
              </a:ext>
            </a:extLst>
          </p:cNvPr>
          <p:cNvSpPr txBox="1"/>
          <p:nvPr/>
        </p:nvSpPr>
        <p:spPr>
          <a:xfrm>
            <a:off x="9664363" y="3254217"/>
            <a:ext cx="2162634" cy="255454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Crime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311 Call Requests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Property Violations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Building Permits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EFCCA4-3443-47F1-877F-923CADCC2D57}"/>
              </a:ext>
            </a:extLst>
          </p:cNvPr>
          <p:cNvSpPr txBox="1"/>
          <p:nvPr/>
        </p:nvSpPr>
        <p:spPr>
          <a:xfrm>
            <a:off x="4293570" y="3191745"/>
            <a:ext cx="2162634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311 Call Requests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Property Violations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Building Permits</a:t>
            </a:r>
          </a:p>
        </p:txBody>
      </p:sp>
    </p:spTree>
    <p:extLst>
      <p:ext uri="{BB962C8B-B14F-4D97-AF65-F5344CB8AC3E}">
        <p14:creationId xmlns:p14="http://schemas.microsoft.com/office/powerpoint/2010/main" val="1125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85" y="0"/>
            <a:ext cx="11367430" cy="1325563"/>
          </a:xfrm>
        </p:spPr>
        <p:txBody>
          <a:bodyPr/>
          <a:lstStyle/>
          <a:p>
            <a:r>
              <a:rPr lang="en-US" dirty="0"/>
              <a:t>Application 1: Land Bank States </a:t>
            </a:r>
            <a:br>
              <a:rPr lang="en-US" dirty="0"/>
            </a:br>
            <a:r>
              <a:rPr lang="en-US" dirty="0"/>
              <a:t>(Before, During &amp; After)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74169-01C0-4A8E-BD03-A59A2139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057619"/>
            <a:ext cx="4936669" cy="2700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81B48-9141-4B8D-8F6E-3C5CBE96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8" y="2686505"/>
            <a:ext cx="3102354" cy="3799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7FFCA-37C3-4886-A32E-D815A22F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91" y="1948536"/>
            <a:ext cx="2763982" cy="3871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C9C00-5439-44B1-BC2F-D8DA7BC24A4A}"/>
              </a:ext>
            </a:extLst>
          </p:cNvPr>
          <p:cNvSpPr txBox="1"/>
          <p:nvPr/>
        </p:nvSpPr>
        <p:spPr>
          <a:xfrm>
            <a:off x="233128" y="2120662"/>
            <a:ext cx="205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Land Bank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12EFF-ACD4-427F-8D89-7EE58536CF15}"/>
              </a:ext>
            </a:extLst>
          </p:cNvPr>
          <p:cNvSpPr txBox="1"/>
          <p:nvPr/>
        </p:nvSpPr>
        <p:spPr>
          <a:xfrm>
            <a:off x="4209792" y="1406059"/>
            <a:ext cx="205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Sold Land Bank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D6FA8-3CD7-4C34-8A62-AE66F66E874B}"/>
              </a:ext>
            </a:extLst>
          </p:cNvPr>
          <p:cNvSpPr txBox="1"/>
          <p:nvPr/>
        </p:nvSpPr>
        <p:spPr>
          <a:xfrm>
            <a:off x="8344887" y="2501839"/>
            <a:ext cx="367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Residential Improved LBs</a:t>
            </a:r>
          </a:p>
        </p:txBody>
      </p:sp>
    </p:spTree>
    <p:extLst>
      <p:ext uri="{BB962C8B-B14F-4D97-AF65-F5344CB8AC3E}">
        <p14:creationId xmlns:p14="http://schemas.microsoft.com/office/powerpoint/2010/main" val="9055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2932&quot;&gt;&lt;/object&gt;&lt;object type=&quot;2&quot; unique_id=&quot;12933&quot;&gt;&lt;object type=&quot;3&quot; unique_id=&quot;12934&quot;&gt;&lt;property id=&quot;20148&quot; value=&quot;5&quot;/&gt;&lt;property id=&quot;20300&quot; value=&quot;Slide 1 - &amp;quot;The Contagion Effects of the Sale of Abandoned Housing:  Insights from geospatial analysis &amp;quot;&quot;/&gt;&lt;property id=&quot;20307&quot; value=&quot;256&quot;/&gt;&lt;/object&gt;&lt;object type=&quot;3&quot; unique_id=&quot;12935&quot;&gt;&lt;property id=&quot;20148&quot; value=&quot;5&quot;/&gt;&lt;property id=&quot;20300&quot; value=&quot;Slide 2 - &amp;quot;Multi-stage research process&amp;quot;&quot;/&gt;&lt;property id=&quot;20307&quot; value=&quot;258&quot;/&gt;&lt;/object&gt;&lt;object type=&quot;3&quot; unique_id=&quot;12936&quot;&gt;&lt;property id=&quot;20148&quot; value=&quot;5&quot;/&gt;&lt;property id=&quot;20300&quot; value=&quot;Slide 3&quot;/&gt;&lt;property id=&quot;20307&quot; value=&quot;259&quot;/&gt;&lt;/object&gt;&lt;object type=&quot;3&quot; unique_id=&quot;13010&quot;&gt;&lt;property id=&quot;20148&quot; value=&quot;5&quot;/&gt;&lt;property id=&quot;20300&quot; value=&quot;Slide 5&quot;/&gt;&lt;property id=&quot;20307&quot; value=&quot;262&quot;/&gt;&lt;/object&gt;&lt;object type=&quot;3&quot; unique_id=&quot;13011&quot;&gt;&lt;property id=&quot;20148&quot; value=&quot;5&quot;/&gt;&lt;property id=&quot;20300&quot; value=&quot;Slide 10&quot;/&gt;&lt;property id=&quot;20307&quot; value=&quot;263&quot;/&gt;&lt;/object&gt;&lt;object type=&quot;3&quot; unique_id=&quot;13012&quot;&gt;&lt;property id=&quot;20148&quot; value=&quot;5&quot;/&gt;&lt;property id=&quot;20300&quot; value=&quot;Slide 19 - &amp;quot;Conclusions….&amp;quot;&quot;/&gt;&lt;property id=&quot;20307&quot; value=&quot;260&quot;/&gt;&lt;/object&gt;&lt;object type=&quot;3&quot; unique_id=&quot;13071&quot;&gt;&lt;property id=&quot;20148&quot; value=&quot;5&quot;/&gt;&lt;property id=&quot;20300&quot; value=&quot;Slide 4&quot;/&gt;&lt;property id=&quot;20307&quot; value=&quot;264&quot;/&gt;&lt;/object&gt;&lt;object type=&quot;3&quot; unique_id=&quot;13171&quot;&gt;&lt;property id=&quot;20148&quot; value=&quot;5&quot;/&gt;&lt;property id=&quot;20300&quot; value=&quot;Slide 6&quot;/&gt;&lt;property id=&quot;20307&quot; value=&quot;265&quot;/&gt;&lt;/object&gt;&lt;object type=&quot;3&quot; unique_id=&quot;13172&quot;&gt;&lt;property id=&quot;20148&quot; value=&quot;5&quot;/&gt;&lt;property id=&quot;20300&quot; value=&quot;Slide 7&quot;/&gt;&lt;property id=&quot;20307&quot; value=&quot;266&quot;/&gt;&lt;/object&gt;&lt;object type=&quot;3&quot; unique_id=&quot;13448&quot;&gt;&lt;property id=&quot;20148&quot; value=&quot;5&quot;/&gt;&lt;property id=&quot;20300&quot; value=&quot;Slide 8&quot;/&gt;&lt;property id=&quot;20307&quot; value=&quot;268&quot;/&gt;&lt;/object&gt;&lt;object type=&quot;3&quot; unique_id=&quot;13449&quot;&gt;&lt;property id=&quot;20148&quot; value=&quot;5&quot;/&gt;&lt;property id=&quot;20300&quot; value=&quot;Slide 9&quot;/&gt;&lt;property id=&quot;20307&quot; value=&quot;269&quot;/&gt;&lt;/object&gt;&lt;object type=&quot;3&quot; unique_id=&quot;13450&quot;&gt;&lt;property id=&quot;20148&quot; value=&quot;5&quot;/&gt;&lt;property id=&quot;20300&quot; value=&quot;Slide 11&quot;/&gt;&lt;property id=&quot;20307&quot; value=&quot;271&quot;/&gt;&lt;/object&gt;&lt;object type=&quot;3&quot; unique_id=&quot;13451&quot;&gt;&lt;property id=&quot;20148&quot; value=&quot;5&quot;/&gt;&lt;property id=&quot;20300&quot; value=&quot;Slide 12&quot;/&gt;&lt;property id=&quot;20307&quot; value=&quot;276&quot;/&gt;&lt;/object&gt;&lt;object type=&quot;3&quot; unique_id=&quot;13452&quot;&gt;&lt;property id=&quot;20148&quot; value=&quot;5&quot;/&gt;&lt;property id=&quot;20300&quot; value=&quot;Slide 13&quot;/&gt;&lt;property id=&quot;20307&quot; value=&quot;272&quot;/&gt;&lt;/object&gt;&lt;object type=&quot;3&quot; unique_id=&quot;13453&quot;&gt;&lt;property id=&quot;20148&quot; value=&quot;5&quot;/&gt;&lt;property id=&quot;20300&quot; value=&quot;Slide 14&quot;/&gt;&lt;property id=&quot;20307&quot; value=&quot;273&quot;/&gt;&lt;/object&gt;&lt;object type=&quot;3&quot; unique_id=&quot;13454&quot;&gt;&lt;property id=&quot;20148&quot; value=&quot;5&quot;/&gt;&lt;property id=&quot;20300&quot; value=&quot;Slide 15&quot;/&gt;&lt;property id=&quot;20307&quot; value=&quot;274&quot;/&gt;&lt;/object&gt;&lt;object type=&quot;3&quot; unique_id=&quot;13455&quot;&gt;&lt;property id=&quot;20148&quot; value=&quot;5&quot;/&gt;&lt;property id=&quot;20300&quot; value=&quot;Slide 16&quot;/&gt;&lt;property id=&quot;20307&quot; value=&quot;275&quot;/&gt;&lt;/object&gt;&lt;object type=&quot;3&quot; unique_id=&quot;13456&quot;&gt;&lt;property id=&quot;20148&quot; value=&quot;5&quot;/&gt;&lt;property id=&quot;20300&quot; value=&quot;Slide 17&quot;/&gt;&lt;property id=&quot;20307&quot; value=&quot;277&quot;/&gt;&lt;/object&gt;&lt;object type=&quot;3&quot; unique_id=&quot;13457&quot;&gt;&lt;property id=&quot;20148&quot; value=&quot;5&quot;/&gt;&lt;property id=&quot;20300&quot; value=&quot;Slide 18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458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Oswald</vt:lpstr>
      <vt:lpstr>Office Theme</vt:lpstr>
      <vt:lpstr>Data Analytics to Facilitate Social Entrepreneurship</vt:lpstr>
      <vt:lpstr>Open Data in Real Estate</vt:lpstr>
      <vt:lpstr>Macro- Real Estate Data Sources</vt:lpstr>
      <vt:lpstr>Geographic RE Sources of Data</vt:lpstr>
      <vt:lpstr>Open Datasets for Exploration of Environs</vt:lpstr>
      <vt:lpstr>Classification of Datasets</vt:lpstr>
      <vt:lpstr>What do Stakeholders Want</vt:lpstr>
      <vt:lpstr>Open Data: Abandonment Housing &amp; Environs</vt:lpstr>
      <vt:lpstr>Application 1: Land Bank States  (Before, During &amp; After)</vt:lpstr>
      <vt:lpstr>Environs: Land Bank Buffers</vt:lpstr>
      <vt:lpstr>Crimes with Declining Trends After LB Sale</vt:lpstr>
      <vt:lpstr>311s with Declining Trends  After LB Sale</vt:lpstr>
      <vt:lpstr>PVs with Declining Trends  After LB Sale</vt:lpstr>
      <vt:lpstr>Building Permit Trends: Land Bank Buffers</vt:lpstr>
      <vt:lpstr>Application 2: Abandoned  Housing Act Interventions </vt:lpstr>
      <vt:lpstr>Abandoned Housing Cases: Interaction w/ 311s and PVs</vt:lpstr>
      <vt:lpstr>Application 3: v2V-Lb Website for Buyers</vt:lpstr>
      <vt:lpstr>Tools and Processes</vt:lpstr>
      <vt:lpstr>Tableau: KCMO Open Source Feed</vt:lpstr>
      <vt:lpstr>Alteryx: Data Development (Crime)</vt:lpstr>
      <vt:lpstr>Alteryx: Join All, Maintain &amp; Update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DeLisle, James R.</dc:creator>
  <cp:lastModifiedBy>DeLisle, James R.</cp:lastModifiedBy>
  <cp:revision>144</cp:revision>
  <cp:lastPrinted>2019-05-13T06:06:18Z</cp:lastPrinted>
  <dcterms:created xsi:type="dcterms:W3CDTF">2017-04-08T04:45:11Z</dcterms:created>
  <dcterms:modified xsi:type="dcterms:W3CDTF">2021-02-06T20:49:58Z</dcterms:modified>
</cp:coreProperties>
</file>