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6" r:id="rId3"/>
    <p:sldId id="281" r:id="rId4"/>
    <p:sldId id="277" r:id="rId5"/>
    <p:sldId id="283" r:id="rId6"/>
    <p:sldId id="286" r:id="rId7"/>
    <p:sldId id="285" r:id="rId8"/>
    <p:sldId id="287" r:id="rId9"/>
    <p:sldId id="288" r:id="rId10"/>
    <p:sldId id="289" r:id="rId11"/>
    <p:sldId id="290" r:id="rId12"/>
    <p:sldId id="291" r:id="rId13"/>
    <p:sldId id="292" r:id="rId14"/>
    <p:sldId id="284" r:id="rId15"/>
    <p:sldId id="293" r:id="rId16"/>
    <p:sldId id="295" r:id="rId17"/>
    <p:sldId id="296" r:id="rId18"/>
    <p:sldId id="297" r:id="rId19"/>
    <p:sldId id="282" r:id="rId20"/>
    <p:sldId id="278"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5294" autoAdjust="0"/>
  </p:normalViewPr>
  <p:slideViewPr>
    <p:cSldViewPr>
      <p:cViewPr varScale="1">
        <p:scale>
          <a:sx n="101" d="100"/>
          <a:sy n="101" d="100"/>
        </p:scale>
        <p:origin x="924" y="108"/>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2/6/2021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2/6/2021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2/6/2021</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2/6/2021</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2/6/2021</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2/6/2021</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2/6/2021</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2/6/2021</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2/6/2021</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2/6/2021</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2/6/2021</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2/6/2021</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2/6/2021</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delislej@umk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hyperlink" Target="https://jrdelisle.com/research/RE_programs_centers.php"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s://community.alteryx.com/t5/Alteryx-Use-Cases/a2V-Lb-Abandoned-to-Vibrant-Land-Bank-Housing-in-Kansas-City/ta-p/1582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alteryx.com/why-alteryx/alteryx-for-good" TargetMode="Externa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hyperlink" Target="https://jrdelisle.com/analytics_vizzes/index.php" TargetMode="External"/><Relationship Id="rId5" Type="http://schemas.openxmlformats.org/officeDocument/2006/relationships/hyperlink" Target="https://www.tableau.com/academic/teaching"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jrdelisle.com/analytics_vizzes/index.php"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1066800"/>
            <a:ext cx="9753600" cy="3048001"/>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Lessons Learned in Blended Teaching and Learning Before and After COVID-19</a:t>
            </a:r>
            <a:br>
              <a:rPr kumimoji="0" lang="en-US" sz="3200" b="0" i="0" u="none" strike="noStrike" kern="1200" cap="none" spc="0" normalizeH="0" baseline="0" noProof="0" dirty="0">
                <a:ln>
                  <a:noFill/>
                </a:ln>
                <a:solidFill>
                  <a:prstClr val="black"/>
                </a:solidFill>
                <a:effectLst/>
                <a:uLnTx/>
                <a:uFillTx/>
                <a:latin typeface="Calibri" panose="020F0502020204030204"/>
                <a:ea typeface="+mj-ea"/>
                <a:cs typeface="+mj-cs"/>
              </a:rPr>
            </a:b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t>Presented at:</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t>16th European Real Estate Society (ERES) Education Seminar </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t>in association with the International Real Estate Society (IRES)</a:t>
            </a:r>
            <a:endParaRPr lang="en-US" sz="1600" dirty="0"/>
          </a:p>
        </p:txBody>
      </p:sp>
      <p:sp>
        <p:nvSpPr>
          <p:cNvPr id="3" name="Subtitle 2"/>
          <p:cNvSpPr>
            <a:spLocks noGrp="1"/>
          </p:cNvSpPr>
          <p:nvPr>
            <p:ph type="subTitle" idx="1"/>
          </p:nvPr>
        </p:nvSpPr>
        <p:spPr>
          <a:xfrm>
            <a:off x="4265612" y="4953000"/>
            <a:ext cx="4267202" cy="1143000"/>
          </a:xfrm>
        </p:spPr>
        <p:txBody>
          <a:bodyPr/>
          <a:lstStyle/>
          <a:p>
            <a:pPr algn="ctr"/>
            <a:r>
              <a:rPr lang="en-US" sz="2000" b="1" dirty="0"/>
              <a:t>Jim DeLisle, PhD</a:t>
            </a:r>
          </a:p>
          <a:p>
            <a:pPr algn="ctr"/>
            <a:r>
              <a:rPr lang="en-US" sz="2000" b="1" dirty="0"/>
              <a:t>December 18, 2020</a:t>
            </a:r>
          </a:p>
          <a:p>
            <a:pPr algn="ctr"/>
            <a:r>
              <a:rPr lang="en-US" b="1" dirty="0">
                <a:solidFill>
                  <a:srgbClr val="080808"/>
                </a:solidFill>
                <a:hlinkClick r:id="rId2"/>
              </a:rPr>
              <a:t>delislej@umkc.edu</a:t>
            </a:r>
            <a:r>
              <a:rPr lang="en-US" b="1" dirty="0">
                <a:solidFill>
                  <a:srgbClr val="080808"/>
                </a:solidFill>
              </a:rPr>
              <a:t> </a:t>
            </a:r>
            <a:endParaRPr lang="en-US" sz="2400" b="1" dirty="0">
              <a:solidFill>
                <a:srgbClr val="080808"/>
              </a:solidFill>
            </a:endParaRP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20425"/>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Time Value of Money: Foundational Learning</a:t>
            </a:r>
            <a:endParaRPr lang="en-US" sz="1600" dirty="0"/>
          </a:p>
        </p:txBody>
      </p:sp>
      <p:sp>
        <p:nvSpPr>
          <p:cNvPr id="8" name="TextBox 7">
            <a:extLst>
              <a:ext uri="{FF2B5EF4-FFF2-40B4-BE49-F238E27FC236}">
                <a16:creationId xmlns:a16="http://schemas.microsoft.com/office/drawing/2014/main" id="{1AC2AF8F-00AB-4633-83A7-8248B5FE887A}"/>
              </a:ext>
            </a:extLst>
          </p:cNvPr>
          <p:cNvSpPr txBox="1"/>
          <p:nvPr/>
        </p:nvSpPr>
        <p:spPr>
          <a:xfrm>
            <a:off x="5066520" y="5577102"/>
            <a:ext cx="6934200" cy="1089529"/>
          </a:xfrm>
          <a:prstGeom prst="rect">
            <a:avLst/>
          </a:prstGeom>
          <a:noFill/>
        </p:spPr>
        <p:txBody>
          <a:bodyPr wrap="square" rtlCol="0">
            <a:spAutoFit/>
          </a:bodyPr>
          <a:lstStyle/>
          <a:p>
            <a:pPr>
              <a:lnSpc>
                <a:spcPct val="90000"/>
              </a:lnSpc>
            </a:pPr>
            <a:r>
              <a:rPr lang="en-US" sz="2400" i="1" dirty="0">
                <a:solidFill>
                  <a:srgbClr val="FF0000"/>
                </a:solidFill>
                <a:latin typeface="Calibri" panose="020F0502020204030204" pitchFamily="34" charset="0"/>
                <a:cs typeface="Calibri" panose="020F0502020204030204" pitchFamily="34" charset="0"/>
              </a:rPr>
              <a:t>Multi-stage, Multi-format Foundation</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Conceptual: Objective is to visualize problems</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Mathematical/Excel: Solve multi-step problems</a:t>
            </a:r>
          </a:p>
        </p:txBody>
      </p:sp>
      <p:cxnSp>
        <p:nvCxnSpPr>
          <p:cNvPr id="23" name="Straight Arrow Connector 22">
            <a:extLst>
              <a:ext uri="{FF2B5EF4-FFF2-40B4-BE49-F238E27FC236}">
                <a16:creationId xmlns:a16="http://schemas.microsoft.com/office/drawing/2014/main" id="{1B4F403C-0C9E-4AEA-8884-83DDF5431200}"/>
              </a:ext>
            </a:extLst>
          </p:cNvPr>
          <p:cNvCxnSpPr>
            <a:cxnSpLocks/>
          </p:cNvCxnSpPr>
          <p:nvPr/>
        </p:nvCxnSpPr>
        <p:spPr>
          <a:xfrm flipV="1">
            <a:off x="9332912" y="3495387"/>
            <a:ext cx="1409700" cy="164041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998902C3-3B00-4AEC-8BCF-F6F5EFEA863D}"/>
              </a:ext>
            </a:extLst>
          </p:cNvPr>
          <p:cNvPicPr>
            <a:picLocks noChangeAspect="1"/>
          </p:cNvPicPr>
          <p:nvPr/>
        </p:nvPicPr>
        <p:blipFill>
          <a:blip r:embed="rId2"/>
          <a:stretch>
            <a:fillRect/>
          </a:stretch>
        </p:blipFill>
        <p:spPr>
          <a:xfrm>
            <a:off x="150813" y="5773225"/>
            <a:ext cx="2743199" cy="916478"/>
          </a:xfrm>
          <a:prstGeom prst="rect">
            <a:avLst/>
          </a:prstGeom>
        </p:spPr>
      </p:pic>
      <p:pic>
        <p:nvPicPr>
          <p:cNvPr id="5" name="Picture 4">
            <a:extLst>
              <a:ext uri="{FF2B5EF4-FFF2-40B4-BE49-F238E27FC236}">
                <a16:creationId xmlns:a16="http://schemas.microsoft.com/office/drawing/2014/main" id="{9E289D38-5587-49FF-8C45-47183E4D0CE4}"/>
              </a:ext>
            </a:extLst>
          </p:cNvPr>
          <p:cNvPicPr>
            <a:picLocks noChangeAspect="1"/>
          </p:cNvPicPr>
          <p:nvPr/>
        </p:nvPicPr>
        <p:blipFill>
          <a:blip r:embed="rId3"/>
          <a:stretch>
            <a:fillRect/>
          </a:stretch>
        </p:blipFill>
        <p:spPr>
          <a:xfrm>
            <a:off x="276669" y="1324119"/>
            <a:ext cx="3966222" cy="4209762"/>
          </a:xfrm>
          <a:prstGeom prst="rect">
            <a:avLst/>
          </a:prstGeom>
        </p:spPr>
      </p:pic>
      <p:pic>
        <p:nvPicPr>
          <p:cNvPr id="11" name="Picture 10">
            <a:extLst>
              <a:ext uri="{FF2B5EF4-FFF2-40B4-BE49-F238E27FC236}">
                <a16:creationId xmlns:a16="http://schemas.microsoft.com/office/drawing/2014/main" id="{AF60C849-94D4-4D75-BAB0-AE698AC6A1F4}"/>
              </a:ext>
            </a:extLst>
          </p:cNvPr>
          <p:cNvPicPr>
            <a:picLocks noChangeAspect="1"/>
          </p:cNvPicPr>
          <p:nvPr/>
        </p:nvPicPr>
        <p:blipFill>
          <a:blip r:embed="rId4"/>
          <a:stretch>
            <a:fillRect/>
          </a:stretch>
        </p:blipFill>
        <p:spPr>
          <a:xfrm>
            <a:off x="4722812" y="1400428"/>
            <a:ext cx="4571429" cy="4057143"/>
          </a:xfrm>
          <a:prstGeom prst="rect">
            <a:avLst/>
          </a:prstGeom>
        </p:spPr>
      </p:pic>
      <p:pic>
        <p:nvPicPr>
          <p:cNvPr id="13" name="Picture 12">
            <a:extLst>
              <a:ext uri="{FF2B5EF4-FFF2-40B4-BE49-F238E27FC236}">
                <a16:creationId xmlns:a16="http://schemas.microsoft.com/office/drawing/2014/main" id="{B6CAE054-40D8-431E-8B12-E8F02B100E82}"/>
              </a:ext>
            </a:extLst>
          </p:cNvPr>
          <p:cNvPicPr>
            <a:picLocks noChangeAspect="1"/>
          </p:cNvPicPr>
          <p:nvPr/>
        </p:nvPicPr>
        <p:blipFill>
          <a:blip r:embed="rId5"/>
          <a:stretch>
            <a:fillRect/>
          </a:stretch>
        </p:blipFill>
        <p:spPr>
          <a:xfrm>
            <a:off x="8620460" y="2609673"/>
            <a:ext cx="3161905" cy="885714"/>
          </a:xfrm>
          <a:prstGeom prst="rect">
            <a:avLst/>
          </a:prstGeom>
        </p:spPr>
      </p:pic>
      <p:sp>
        <p:nvSpPr>
          <p:cNvPr id="14" name="TextBox 13">
            <a:extLst>
              <a:ext uri="{FF2B5EF4-FFF2-40B4-BE49-F238E27FC236}">
                <a16:creationId xmlns:a16="http://schemas.microsoft.com/office/drawing/2014/main" id="{84FA2149-1B93-47BC-BEA6-B2476D15BF01}"/>
              </a:ext>
            </a:extLst>
          </p:cNvPr>
          <p:cNvSpPr txBox="1"/>
          <p:nvPr/>
        </p:nvSpPr>
        <p:spPr>
          <a:xfrm>
            <a:off x="593544" y="924999"/>
            <a:ext cx="2833868" cy="424732"/>
          </a:xfrm>
          <a:prstGeom prst="rect">
            <a:avLst/>
          </a:prstGeom>
          <a:noFill/>
        </p:spPr>
        <p:txBody>
          <a:bodyPr wrap="square" rtlCol="0">
            <a:spAutoFit/>
          </a:bodyPr>
          <a:lstStyle/>
          <a:p>
            <a:pPr>
              <a:lnSpc>
                <a:spcPct val="90000"/>
              </a:lnSpc>
            </a:pPr>
            <a:r>
              <a:rPr lang="en-US" sz="2400" dirty="0"/>
              <a:t>Conceptual</a:t>
            </a:r>
          </a:p>
        </p:txBody>
      </p:sp>
      <p:sp>
        <p:nvSpPr>
          <p:cNvPr id="15" name="TextBox 14">
            <a:extLst>
              <a:ext uri="{FF2B5EF4-FFF2-40B4-BE49-F238E27FC236}">
                <a16:creationId xmlns:a16="http://schemas.microsoft.com/office/drawing/2014/main" id="{5CA7B05A-DF7F-4C7A-8B3E-287F794400F7}"/>
              </a:ext>
            </a:extLst>
          </p:cNvPr>
          <p:cNvSpPr txBox="1"/>
          <p:nvPr/>
        </p:nvSpPr>
        <p:spPr>
          <a:xfrm>
            <a:off x="5256212" y="924999"/>
            <a:ext cx="2514600" cy="424732"/>
          </a:xfrm>
          <a:prstGeom prst="rect">
            <a:avLst/>
          </a:prstGeom>
          <a:noFill/>
        </p:spPr>
        <p:txBody>
          <a:bodyPr wrap="square" rtlCol="0">
            <a:spAutoFit/>
          </a:bodyPr>
          <a:lstStyle/>
          <a:p>
            <a:pPr>
              <a:lnSpc>
                <a:spcPct val="90000"/>
              </a:lnSpc>
            </a:pPr>
            <a:r>
              <a:rPr lang="en-US" sz="2400" dirty="0"/>
              <a:t>Mathematical</a:t>
            </a:r>
          </a:p>
        </p:txBody>
      </p:sp>
      <p:sp>
        <p:nvSpPr>
          <p:cNvPr id="16" name="TextBox 15">
            <a:extLst>
              <a:ext uri="{FF2B5EF4-FFF2-40B4-BE49-F238E27FC236}">
                <a16:creationId xmlns:a16="http://schemas.microsoft.com/office/drawing/2014/main" id="{6CD6FE02-D6BF-467B-9866-41917E66A6B1}"/>
              </a:ext>
            </a:extLst>
          </p:cNvPr>
          <p:cNvSpPr txBox="1"/>
          <p:nvPr/>
        </p:nvSpPr>
        <p:spPr>
          <a:xfrm>
            <a:off x="9447212" y="1905000"/>
            <a:ext cx="2209800" cy="424732"/>
          </a:xfrm>
          <a:prstGeom prst="rect">
            <a:avLst/>
          </a:prstGeom>
          <a:noFill/>
        </p:spPr>
        <p:txBody>
          <a:bodyPr wrap="square" rtlCol="0">
            <a:spAutoFit/>
          </a:bodyPr>
          <a:lstStyle/>
          <a:p>
            <a:pPr>
              <a:lnSpc>
                <a:spcPct val="90000"/>
              </a:lnSpc>
            </a:pPr>
            <a:r>
              <a:rPr lang="en-US" sz="2400" dirty="0"/>
              <a:t>Excel</a:t>
            </a:r>
          </a:p>
        </p:txBody>
      </p:sp>
    </p:spTree>
    <p:extLst>
      <p:ext uri="{BB962C8B-B14F-4D97-AF65-F5344CB8AC3E}">
        <p14:creationId xmlns:p14="http://schemas.microsoft.com/office/powerpoint/2010/main" val="341083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20425"/>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TVM: Experiential Learning</a:t>
            </a:r>
            <a:endParaRPr lang="en-US" sz="1600" dirty="0"/>
          </a:p>
        </p:txBody>
      </p:sp>
      <p:pic>
        <p:nvPicPr>
          <p:cNvPr id="4" name="Picture 3">
            <a:extLst>
              <a:ext uri="{FF2B5EF4-FFF2-40B4-BE49-F238E27FC236}">
                <a16:creationId xmlns:a16="http://schemas.microsoft.com/office/drawing/2014/main" id="{998902C3-3B00-4AEC-8BCF-F6F5EFEA863D}"/>
              </a:ext>
            </a:extLst>
          </p:cNvPr>
          <p:cNvPicPr>
            <a:picLocks noChangeAspect="1"/>
          </p:cNvPicPr>
          <p:nvPr/>
        </p:nvPicPr>
        <p:blipFill>
          <a:blip r:embed="rId2"/>
          <a:stretch>
            <a:fillRect/>
          </a:stretch>
        </p:blipFill>
        <p:spPr>
          <a:xfrm>
            <a:off x="150813" y="5900513"/>
            <a:ext cx="2362199" cy="789190"/>
          </a:xfrm>
          <a:prstGeom prst="rect">
            <a:avLst/>
          </a:prstGeom>
        </p:spPr>
      </p:pic>
      <p:sp>
        <p:nvSpPr>
          <p:cNvPr id="14" name="TextBox 13">
            <a:extLst>
              <a:ext uri="{FF2B5EF4-FFF2-40B4-BE49-F238E27FC236}">
                <a16:creationId xmlns:a16="http://schemas.microsoft.com/office/drawing/2014/main" id="{84FA2149-1B93-47BC-BEA6-B2476D15BF01}"/>
              </a:ext>
            </a:extLst>
          </p:cNvPr>
          <p:cNvSpPr txBox="1"/>
          <p:nvPr/>
        </p:nvSpPr>
        <p:spPr>
          <a:xfrm>
            <a:off x="593544" y="924999"/>
            <a:ext cx="2833868" cy="424732"/>
          </a:xfrm>
          <a:prstGeom prst="rect">
            <a:avLst/>
          </a:prstGeom>
          <a:noFill/>
        </p:spPr>
        <p:txBody>
          <a:bodyPr wrap="square" rtlCol="0">
            <a:spAutoFit/>
          </a:bodyPr>
          <a:lstStyle/>
          <a:p>
            <a:pPr>
              <a:lnSpc>
                <a:spcPct val="90000"/>
              </a:lnSpc>
            </a:pPr>
            <a:r>
              <a:rPr lang="en-US" sz="2400" dirty="0"/>
              <a:t>Intro Problems</a:t>
            </a:r>
          </a:p>
        </p:txBody>
      </p:sp>
      <p:pic>
        <p:nvPicPr>
          <p:cNvPr id="6" name="Picture 5">
            <a:extLst>
              <a:ext uri="{FF2B5EF4-FFF2-40B4-BE49-F238E27FC236}">
                <a16:creationId xmlns:a16="http://schemas.microsoft.com/office/drawing/2014/main" id="{2A6D9362-75A5-4E29-9951-B786EAAA7C8A}"/>
              </a:ext>
            </a:extLst>
          </p:cNvPr>
          <p:cNvPicPr>
            <a:picLocks noChangeAspect="1"/>
          </p:cNvPicPr>
          <p:nvPr/>
        </p:nvPicPr>
        <p:blipFill>
          <a:blip r:embed="rId3"/>
          <a:stretch>
            <a:fillRect/>
          </a:stretch>
        </p:blipFill>
        <p:spPr>
          <a:xfrm>
            <a:off x="248250" y="1600200"/>
            <a:ext cx="2580952" cy="2561905"/>
          </a:xfrm>
          <a:prstGeom prst="rect">
            <a:avLst/>
          </a:prstGeom>
        </p:spPr>
      </p:pic>
      <p:pic>
        <p:nvPicPr>
          <p:cNvPr id="9" name="Picture 8">
            <a:extLst>
              <a:ext uri="{FF2B5EF4-FFF2-40B4-BE49-F238E27FC236}">
                <a16:creationId xmlns:a16="http://schemas.microsoft.com/office/drawing/2014/main" id="{A267403E-454B-486D-BF1D-3E961F992EB3}"/>
              </a:ext>
            </a:extLst>
          </p:cNvPr>
          <p:cNvPicPr>
            <a:picLocks noChangeAspect="1"/>
          </p:cNvPicPr>
          <p:nvPr/>
        </p:nvPicPr>
        <p:blipFill>
          <a:blip r:embed="rId4"/>
          <a:stretch>
            <a:fillRect/>
          </a:stretch>
        </p:blipFill>
        <p:spPr>
          <a:xfrm>
            <a:off x="2863031" y="1052580"/>
            <a:ext cx="6776140" cy="1462019"/>
          </a:xfrm>
          <a:prstGeom prst="rect">
            <a:avLst/>
          </a:prstGeom>
        </p:spPr>
      </p:pic>
      <p:pic>
        <p:nvPicPr>
          <p:cNvPr id="1026" name="Picture 2">
            <a:extLst>
              <a:ext uri="{FF2B5EF4-FFF2-40B4-BE49-F238E27FC236}">
                <a16:creationId xmlns:a16="http://schemas.microsoft.com/office/drawing/2014/main" id="{63BC70FC-3D68-43AF-800A-143CAF926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6379" y="2514599"/>
            <a:ext cx="4807565" cy="417606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1B4F403C-0C9E-4AEA-8884-83DDF5431200}"/>
              </a:ext>
            </a:extLst>
          </p:cNvPr>
          <p:cNvCxnSpPr>
            <a:cxnSpLocks/>
          </p:cNvCxnSpPr>
          <p:nvPr/>
        </p:nvCxnSpPr>
        <p:spPr>
          <a:xfrm>
            <a:off x="6077054" y="2504940"/>
            <a:ext cx="1160358" cy="84786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111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20425"/>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Dynamic Assessment: Formula-based Quizzes</a:t>
            </a:r>
            <a:endParaRPr lang="en-US" sz="1600" dirty="0"/>
          </a:p>
        </p:txBody>
      </p:sp>
      <p:pic>
        <p:nvPicPr>
          <p:cNvPr id="4" name="Picture 3">
            <a:extLst>
              <a:ext uri="{FF2B5EF4-FFF2-40B4-BE49-F238E27FC236}">
                <a16:creationId xmlns:a16="http://schemas.microsoft.com/office/drawing/2014/main" id="{998902C3-3B00-4AEC-8BCF-F6F5EFEA863D}"/>
              </a:ext>
            </a:extLst>
          </p:cNvPr>
          <p:cNvPicPr>
            <a:picLocks noChangeAspect="1"/>
          </p:cNvPicPr>
          <p:nvPr/>
        </p:nvPicPr>
        <p:blipFill>
          <a:blip r:embed="rId2"/>
          <a:stretch>
            <a:fillRect/>
          </a:stretch>
        </p:blipFill>
        <p:spPr>
          <a:xfrm>
            <a:off x="150813" y="5976887"/>
            <a:ext cx="2133599" cy="712816"/>
          </a:xfrm>
          <a:prstGeom prst="rect">
            <a:avLst/>
          </a:prstGeom>
        </p:spPr>
      </p:pic>
      <p:sp>
        <p:nvSpPr>
          <p:cNvPr id="14" name="TextBox 13">
            <a:extLst>
              <a:ext uri="{FF2B5EF4-FFF2-40B4-BE49-F238E27FC236}">
                <a16:creationId xmlns:a16="http://schemas.microsoft.com/office/drawing/2014/main" id="{84FA2149-1B93-47BC-BEA6-B2476D15BF01}"/>
              </a:ext>
            </a:extLst>
          </p:cNvPr>
          <p:cNvSpPr txBox="1"/>
          <p:nvPr/>
        </p:nvSpPr>
        <p:spPr>
          <a:xfrm>
            <a:off x="364151" y="1443147"/>
            <a:ext cx="3672068" cy="424732"/>
          </a:xfrm>
          <a:prstGeom prst="rect">
            <a:avLst/>
          </a:prstGeom>
          <a:noFill/>
        </p:spPr>
        <p:txBody>
          <a:bodyPr wrap="square" rtlCol="0">
            <a:spAutoFit/>
          </a:bodyPr>
          <a:lstStyle/>
          <a:p>
            <a:pPr>
              <a:lnSpc>
                <a:spcPct val="90000"/>
              </a:lnSpc>
            </a:pPr>
            <a:r>
              <a:rPr lang="en-US" sz="2400" dirty="0"/>
              <a:t>Problem Statement</a:t>
            </a:r>
          </a:p>
        </p:txBody>
      </p:sp>
      <p:sp>
        <p:nvSpPr>
          <p:cNvPr id="10" name="TextBox 9">
            <a:extLst>
              <a:ext uri="{FF2B5EF4-FFF2-40B4-BE49-F238E27FC236}">
                <a16:creationId xmlns:a16="http://schemas.microsoft.com/office/drawing/2014/main" id="{9A7B3026-A0BA-4052-9117-0EF409CF440C}"/>
              </a:ext>
            </a:extLst>
          </p:cNvPr>
          <p:cNvSpPr txBox="1"/>
          <p:nvPr/>
        </p:nvSpPr>
        <p:spPr>
          <a:xfrm>
            <a:off x="4797425" y="971166"/>
            <a:ext cx="7391400" cy="108952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Philosophy: Mastery learning (achievement vs. speed)</a:t>
            </a:r>
          </a:p>
          <a:p>
            <a:pPr marL="342900" indent="-34290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Implementation: Calculated Questions in CANVAS, BB</a:t>
            </a:r>
          </a:p>
          <a:p>
            <a:pPr marL="800100" lvl="1" indent="-34290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Problem Statement - Vector of inputs - Formula Response</a:t>
            </a:r>
          </a:p>
          <a:p>
            <a:pPr marL="800100" lvl="1" indent="-34290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Unlimited Attempts: Highest Score is Grade</a:t>
            </a:r>
          </a:p>
        </p:txBody>
      </p:sp>
      <p:pic>
        <p:nvPicPr>
          <p:cNvPr id="5" name="Picture 4">
            <a:extLst>
              <a:ext uri="{FF2B5EF4-FFF2-40B4-BE49-F238E27FC236}">
                <a16:creationId xmlns:a16="http://schemas.microsoft.com/office/drawing/2014/main" id="{5AEB708F-1CCA-4E98-B6E4-FE103D8F362B}"/>
              </a:ext>
            </a:extLst>
          </p:cNvPr>
          <p:cNvPicPr>
            <a:picLocks noChangeAspect="1"/>
          </p:cNvPicPr>
          <p:nvPr/>
        </p:nvPicPr>
        <p:blipFill>
          <a:blip r:embed="rId3"/>
          <a:stretch>
            <a:fillRect/>
          </a:stretch>
        </p:blipFill>
        <p:spPr>
          <a:xfrm>
            <a:off x="274021" y="2050171"/>
            <a:ext cx="9800000" cy="1219048"/>
          </a:xfrm>
          <a:prstGeom prst="rect">
            <a:avLst/>
          </a:prstGeom>
        </p:spPr>
      </p:pic>
      <p:pic>
        <p:nvPicPr>
          <p:cNvPr id="11" name="Picture 10">
            <a:extLst>
              <a:ext uri="{FF2B5EF4-FFF2-40B4-BE49-F238E27FC236}">
                <a16:creationId xmlns:a16="http://schemas.microsoft.com/office/drawing/2014/main" id="{DEFB842C-87C8-4D1D-AC18-088C18AC5EF8}"/>
              </a:ext>
            </a:extLst>
          </p:cNvPr>
          <p:cNvPicPr>
            <a:picLocks noChangeAspect="1"/>
          </p:cNvPicPr>
          <p:nvPr/>
        </p:nvPicPr>
        <p:blipFill>
          <a:blip r:embed="rId4"/>
          <a:stretch>
            <a:fillRect/>
          </a:stretch>
        </p:blipFill>
        <p:spPr>
          <a:xfrm>
            <a:off x="2424465" y="3366792"/>
            <a:ext cx="2749556" cy="3466490"/>
          </a:xfrm>
          <a:prstGeom prst="rect">
            <a:avLst/>
          </a:prstGeom>
        </p:spPr>
      </p:pic>
      <p:cxnSp>
        <p:nvCxnSpPr>
          <p:cNvPr id="23" name="Straight Arrow Connector 22">
            <a:extLst>
              <a:ext uri="{FF2B5EF4-FFF2-40B4-BE49-F238E27FC236}">
                <a16:creationId xmlns:a16="http://schemas.microsoft.com/office/drawing/2014/main" id="{1B4F403C-0C9E-4AEA-8884-83DDF5431200}"/>
              </a:ext>
            </a:extLst>
          </p:cNvPr>
          <p:cNvCxnSpPr>
            <a:cxnSpLocks/>
          </p:cNvCxnSpPr>
          <p:nvPr/>
        </p:nvCxnSpPr>
        <p:spPr>
          <a:xfrm>
            <a:off x="608012" y="2590648"/>
            <a:ext cx="3657600" cy="187011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17" name="Picture 16">
            <a:extLst>
              <a:ext uri="{FF2B5EF4-FFF2-40B4-BE49-F238E27FC236}">
                <a16:creationId xmlns:a16="http://schemas.microsoft.com/office/drawing/2014/main" id="{4548C7D6-276C-444E-B2F9-7A6E9F643BFE}"/>
              </a:ext>
            </a:extLst>
          </p:cNvPr>
          <p:cNvPicPr>
            <a:picLocks noChangeAspect="1"/>
          </p:cNvPicPr>
          <p:nvPr/>
        </p:nvPicPr>
        <p:blipFill>
          <a:blip r:embed="rId5"/>
          <a:stretch>
            <a:fillRect/>
          </a:stretch>
        </p:blipFill>
        <p:spPr>
          <a:xfrm>
            <a:off x="5152307" y="3249136"/>
            <a:ext cx="6961905" cy="857143"/>
          </a:xfrm>
          <a:prstGeom prst="rect">
            <a:avLst/>
          </a:prstGeom>
        </p:spPr>
      </p:pic>
      <p:pic>
        <p:nvPicPr>
          <p:cNvPr id="2050" name="Picture 2">
            <a:extLst>
              <a:ext uri="{FF2B5EF4-FFF2-40B4-BE49-F238E27FC236}">
                <a16:creationId xmlns:a16="http://schemas.microsoft.com/office/drawing/2014/main" id="{CF0D410C-81DD-4FDD-AA71-A53C2A3B3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4012" y="4495094"/>
            <a:ext cx="42672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6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20425"/>
            <a:ext cx="9753600" cy="838200"/>
          </a:xfrm>
        </p:spPr>
        <p:txBody>
          <a:bodyPr/>
          <a:lstStyle/>
          <a:p>
            <a:pPr algn="ctr"/>
            <a:r>
              <a:rPr lang="en-US" sz="3200" b="1" cap="none" dirty="0">
                <a:solidFill>
                  <a:prstClr val="black"/>
                </a:solidFill>
                <a:latin typeface="Calibri" panose="020F0502020204030204"/>
              </a:rPr>
              <a:t>Dynamic Assessment Example</a:t>
            </a:r>
            <a:endParaRPr lang="en-US" sz="1600" dirty="0"/>
          </a:p>
        </p:txBody>
      </p:sp>
      <p:pic>
        <p:nvPicPr>
          <p:cNvPr id="4" name="Picture 3">
            <a:extLst>
              <a:ext uri="{FF2B5EF4-FFF2-40B4-BE49-F238E27FC236}">
                <a16:creationId xmlns:a16="http://schemas.microsoft.com/office/drawing/2014/main" id="{998902C3-3B00-4AEC-8BCF-F6F5EFEA863D}"/>
              </a:ext>
            </a:extLst>
          </p:cNvPr>
          <p:cNvPicPr>
            <a:picLocks noChangeAspect="1"/>
          </p:cNvPicPr>
          <p:nvPr/>
        </p:nvPicPr>
        <p:blipFill>
          <a:blip r:embed="rId2"/>
          <a:stretch>
            <a:fillRect/>
          </a:stretch>
        </p:blipFill>
        <p:spPr>
          <a:xfrm>
            <a:off x="150813" y="6124759"/>
            <a:ext cx="2133599" cy="712816"/>
          </a:xfrm>
          <a:prstGeom prst="rect">
            <a:avLst/>
          </a:prstGeom>
        </p:spPr>
      </p:pic>
      <p:sp>
        <p:nvSpPr>
          <p:cNvPr id="10" name="TextBox 9">
            <a:extLst>
              <a:ext uri="{FF2B5EF4-FFF2-40B4-BE49-F238E27FC236}">
                <a16:creationId xmlns:a16="http://schemas.microsoft.com/office/drawing/2014/main" id="{9A7B3026-A0BA-4052-9117-0EF409CF440C}"/>
              </a:ext>
            </a:extLst>
          </p:cNvPr>
          <p:cNvSpPr txBox="1"/>
          <p:nvPr/>
        </p:nvSpPr>
        <p:spPr>
          <a:xfrm>
            <a:off x="7389812" y="971166"/>
            <a:ext cx="4648200" cy="2086725"/>
          </a:xfrm>
          <a:prstGeom prst="rect">
            <a:avLst/>
          </a:prstGeom>
          <a:noFill/>
        </p:spPr>
        <p:txBody>
          <a:bodyPr wrap="square" rtlCol="0">
            <a:spAutoFit/>
          </a:bodyPr>
          <a:lstStyle/>
          <a:p>
            <a:pPr>
              <a:lnSpc>
                <a:spcPct val="90000"/>
              </a:lnSpc>
            </a:pPr>
            <a:r>
              <a:rPr lang="en-US" i="1" dirty="0">
                <a:solidFill>
                  <a:srgbClr val="FF0000"/>
                </a:solidFill>
                <a:latin typeface="Calibri" panose="020F0502020204030204" pitchFamily="34" charset="0"/>
                <a:cs typeface="Calibri" panose="020F0502020204030204" pitchFamily="34" charset="0"/>
              </a:rPr>
              <a:t>Philosophy: Mastery Learning</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Step 1: Student Takes Quiz</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Step 2: If correct stop; if wrong</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Review Correct Answer</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Refer to support materials &amp; hints</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Repeat with new inputs and answers</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Continue until get desired grade</a:t>
            </a:r>
          </a:p>
          <a:p>
            <a:pPr>
              <a:lnSpc>
                <a:spcPct val="90000"/>
              </a:lnSpc>
            </a:pPr>
            <a:endParaRPr lang="en-US" i="1" dirty="0">
              <a:solidFill>
                <a:srgbClr val="FF0000"/>
              </a:solidFill>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CF0D410C-81DD-4FDD-AA71-A53C2A3B3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12" y="4611673"/>
            <a:ext cx="42672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9913281-AAF1-4689-9664-71A26F2DC97A}"/>
              </a:ext>
            </a:extLst>
          </p:cNvPr>
          <p:cNvPicPr>
            <a:picLocks noChangeAspect="1"/>
          </p:cNvPicPr>
          <p:nvPr/>
        </p:nvPicPr>
        <p:blipFill>
          <a:blip r:embed="rId4"/>
          <a:stretch>
            <a:fillRect/>
          </a:stretch>
        </p:blipFill>
        <p:spPr>
          <a:xfrm>
            <a:off x="150813" y="833011"/>
            <a:ext cx="6961906" cy="5304716"/>
          </a:xfrm>
          <a:prstGeom prst="rect">
            <a:avLst/>
          </a:prstGeom>
        </p:spPr>
      </p:pic>
      <p:cxnSp>
        <p:nvCxnSpPr>
          <p:cNvPr id="23" name="Straight Arrow Connector 22">
            <a:extLst>
              <a:ext uri="{FF2B5EF4-FFF2-40B4-BE49-F238E27FC236}">
                <a16:creationId xmlns:a16="http://schemas.microsoft.com/office/drawing/2014/main" id="{1B4F403C-0C9E-4AEA-8884-83DDF5431200}"/>
              </a:ext>
            </a:extLst>
          </p:cNvPr>
          <p:cNvCxnSpPr>
            <a:cxnSpLocks/>
          </p:cNvCxnSpPr>
          <p:nvPr/>
        </p:nvCxnSpPr>
        <p:spPr>
          <a:xfrm>
            <a:off x="3884612" y="3755968"/>
            <a:ext cx="3505200" cy="2223592"/>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C666732-9FBC-498D-B054-9884955B8E6E}"/>
              </a:ext>
            </a:extLst>
          </p:cNvPr>
          <p:cNvSpPr txBox="1"/>
          <p:nvPr/>
        </p:nvSpPr>
        <p:spPr>
          <a:xfrm>
            <a:off x="7580312" y="3123818"/>
            <a:ext cx="4267200" cy="1421928"/>
          </a:xfrm>
          <a:prstGeom prst="rect">
            <a:avLst/>
          </a:prstGeom>
          <a:noFill/>
        </p:spPr>
        <p:txBody>
          <a:bodyPr wrap="square" rtlCol="0">
            <a:spAutoFit/>
          </a:bodyPr>
          <a:lstStyle/>
          <a:p>
            <a:pPr>
              <a:lnSpc>
                <a:spcPct val="90000"/>
              </a:lnSpc>
            </a:pPr>
            <a:r>
              <a:rPr lang="en-US" sz="2400" dirty="0"/>
              <a:t>NOTE: These types of problems are available in Moodle, Blackboard, Canvas and other LMSs.</a:t>
            </a:r>
          </a:p>
        </p:txBody>
      </p:sp>
    </p:spTree>
    <p:extLst>
      <p:ext uri="{BB962C8B-B14F-4D97-AF65-F5344CB8AC3E}">
        <p14:creationId xmlns:p14="http://schemas.microsoft.com/office/powerpoint/2010/main" val="158031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761"/>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Thinking-Time: Feasibility &amp; Market Analytics </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sp>
        <p:nvSpPr>
          <p:cNvPr id="7" name="TextBox 6">
            <a:extLst>
              <a:ext uri="{FF2B5EF4-FFF2-40B4-BE49-F238E27FC236}">
                <a16:creationId xmlns:a16="http://schemas.microsoft.com/office/drawing/2014/main" id="{8BCDA2FB-60C4-451D-B36F-7C5AD032A3E5}"/>
              </a:ext>
            </a:extLst>
          </p:cNvPr>
          <p:cNvSpPr txBox="1"/>
          <p:nvPr/>
        </p:nvSpPr>
        <p:spPr>
          <a:xfrm>
            <a:off x="5484812" y="5304421"/>
            <a:ext cx="6324600" cy="1338828"/>
          </a:xfrm>
          <a:prstGeom prst="rect">
            <a:avLst/>
          </a:prstGeom>
          <a:noFill/>
        </p:spPr>
        <p:txBody>
          <a:bodyPr wrap="square" rtlCol="0">
            <a:spAutoFit/>
          </a:bodyPr>
          <a:lstStyle/>
          <a:p>
            <a:pPr>
              <a:lnSpc>
                <a:spcPct val="90000"/>
              </a:lnSpc>
            </a:pPr>
            <a:r>
              <a:rPr lang="en-US" i="1" dirty="0">
                <a:solidFill>
                  <a:srgbClr val="FF0000"/>
                </a:solidFill>
                <a:latin typeface="Calibri" panose="020F0502020204030204" pitchFamily="34" charset="0"/>
                <a:cs typeface="Calibri" panose="020F0502020204030204" pitchFamily="34" charset="0"/>
              </a:rPr>
              <a:t>Philosophy: Real Estate is a Behavioral Science – Thinking is Key</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Critical and design thinking is essential to market success</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Analytics is key to supporting decision-making</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Must have a vision of the future for sustainable decisions</a:t>
            </a:r>
          </a:p>
          <a:p>
            <a:pPr>
              <a:lnSpc>
                <a:spcPct val="90000"/>
              </a:lnSpc>
            </a:pPr>
            <a:endParaRPr lang="en-US" i="1" dirty="0">
              <a:solidFill>
                <a:srgbClr val="FF000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485CE8D-B7E1-4510-A890-CF07E918987E}"/>
              </a:ext>
            </a:extLst>
          </p:cNvPr>
          <p:cNvPicPr>
            <a:picLocks noChangeAspect="1"/>
          </p:cNvPicPr>
          <p:nvPr/>
        </p:nvPicPr>
        <p:blipFill>
          <a:blip r:embed="rId2"/>
          <a:stretch>
            <a:fillRect/>
          </a:stretch>
        </p:blipFill>
        <p:spPr>
          <a:xfrm>
            <a:off x="165792" y="2009419"/>
            <a:ext cx="11466667" cy="3171429"/>
          </a:xfrm>
          <a:prstGeom prst="rect">
            <a:avLst/>
          </a:prstGeom>
        </p:spPr>
      </p:pic>
      <p:pic>
        <p:nvPicPr>
          <p:cNvPr id="11" name="Picture 10">
            <a:extLst>
              <a:ext uri="{FF2B5EF4-FFF2-40B4-BE49-F238E27FC236}">
                <a16:creationId xmlns:a16="http://schemas.microsoft.com/office/drawing/2014/main" id="{C9F1673F-BAA7-4FE6-B16D-38AF3CE54CC5}"/>
              </a:ext>
            </a:extLst>
          </p:cNvPr>
          <p:cNvPicPr>
            <a:picLocks noChangeAspect="1"/>
          </p:cNvPicPr>
          <p:nvPr/>
        </p:nvPicPr>
        <p:blipFill>
          <a:blip r:embed="rId3"/>
          <a:stretch>
            <a:fillRect/>
          </a:stretch>
        </p:blipFill>
        <p:spPr>
          <a:xfrm>
            <a:off x="195284" y="5387459"/>
            <a:ext cx="3897536" cy="1165780"/>
          </a:xfrm>
          <a:prstGeom prst="rect">
            <a:avLst/>
          </a:prstGeom>
        </p:spPr>
      </p:pic>
    </p:spTree>
    <p:extLst>
      <p:ext uri="{BB962C8B-B14F-4D97-AF65-F5344CB8AC3E}">
        <p14:creationId xmlns:p14="http://schemas.microsoft.com/office/powerpoint/2010/main" val="141146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761"/>
            <a:ext cx="9753600" cy="838200"/>
          </a:xfrm>
        </p:spPr>
        <p:txBody>
          <a:bodyPr/>
          <a:lstStyle/>
          <a:p>
            <a:pPr algn="ctr"/>
            <a:r>
              <a:rPr lang="en-US" sz="3200" b="1" cap="none" dirty="0">
                <a:solidFill>
                  <a:prstClr val="black"/>
                </a:solidFill>
                <a:latin typeface="Calibri" panose="020F0502020204030204"/>
              </a:rPr>
              <a:t>Embedding Analytics in Real Estate Education</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sp>
        <p:nvSpPr>
          <p:cNvPr id="7" name="TextBox 6">
            <a:extLst>
              <a:ext uri="{FF2B5EF4-FFF2-40B4-BE49-F238E27FC236}">
                <a16:creationId xmlns:a16="http://schemas.microsoft.com/office/drawing/2014/main" id="{8BCDA2FB-60C4-451D-B36F-7C5AD032A3E5}"/>
              </a:ext>
            </a:extLst>
          </p:cNvPr>
          <p:cNvSpPr txBox="1"/>
          <p:nvPr/>
        </p:nvSpPr>
        <p:spPr>
          <a:xfrm>
            <a:off x="5417508" y="1219200"/>
            <a:ext cx="6620505" cy="2917722"/>
          </a:xfrm>
          <a:prstGeom prst="rect">
            <a:avLst/>
          </a:prstGeom>
          <a:noFill/>
        </p:spPr>
        <p:txBody>
          <a:bodyPr wrap="square" rtlCol="0">
            <a:spAutoFit/>
          </a:bodyPr>
          <a:lstStyle/>
          <a:p>
            <a:pPr>
              <a:lnSpc>
                <a:spcPct val="90000"/>
              </a:lnSpc>
            </a:pPr>
            <a:r>
              <a:rPr lang="en-US" sz="2400" i="1" dirty="0">
                <a:solidFill>
                  <a:srgbClr val="FF0000"/>
                </a:solidFill>
                <a:latin typeface="Calibri" panose="020F0502020204030204" pitchFamily="34" charset="0"/>
                <a:cs typeface="Calibri" panose="020F0502020204030204" pitchFamily="34" charset="0"/>
              </a:rPr>
              <a:t>Philosophy: Analytics is a means to an end, not an end in itself</a:t>
            </a:r>
            <a:br>
              <a:rPr lang="en-US" sz="2400" i="1" dirty="0">
                <a:solidFill>
                  <a:srgbClr val="FF0000"/>
                </a:solidFill>
                <a:latin typeface="Calibri" panose="020F0502020204030204" pitchFamily="34" charset="0"/>
                <a:cs typeface="Calibri" panose="020F0502020204030204" pitchFamily="34" charset="0"/>
              </a:rPr>
            </a:br>
            <a:endParaRPr lang="en-US" sz="2400" i="1" dirty="0">
              <a:solidFill>
                <a:srgbClr val="FF0000"/>
              </a:solidFill>
              <a:latin typeface="Calibri" panose="020F0502020204030204" pitchFamily="34" charset="0"/>
              <a:cs typeface="Calibri" panose="020F0502020204030204" pitchFamily="34" charset="0"/>
            </a:endParaRPr>
          </a:p>
          <a:p>
            <a:pPr>
              <a:lnSpc>
                <a:spcPct val="90000"/>
              </a:lnSpc>
            </a:pPr>
            <a:r>
              <a:rPr lang="en-US" sz="2400" i="1" dirty="0">
                <a:solidFill>
                  <a:srgbClr val="FF0000"/>
                </a:solidFill>
                <a:latin typeface="Calibri" panose="020F0502020204030204" pitchFamily="34" charset="0"/>
                <a:cs typeface="Calibri" panose="020F0502020204030204" pitchFamily="34" charset="0"/>
              </a:rPr>
              <a:t>Strategy</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Raise awareness of the big data/analytics revolution</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Integrate analytics into existing courses and problems</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Tableau for Visualization</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Alteryx for big data and predictive analytics</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GIS-based packages for spatial (e.g., ESRI, CoStar, </a:t>
            </a:r>
            <a:r>
              <a:rPr lang="en-US" i="1" dirty="0" err="1">
                <a:solidFill>
                  <a:srgbClr val="FF0000"/>
                </a:solidFill>
                <a:latin typeface="Calibri" panose="020F0502020204030204" pitchFamily="34" charset="0"/>
                <a:cs typeface="Calibri" panose="020F0502020204030204" pitchFamily="34" charset="0"/>
              </a:rPr>
              <a:t>GeoDa</a:t>
            </a:r>
            <a:r>
              <a:rPr lang="en-US" i="1" dirty="0">
                <a:solidFill>
                  <a:srgbClr val="FF0000"/>
                </a:solidFill>
                <a:latin typeface="Calibri" panose="020F0502020204030204" pitchFamily="34" charset="0"/>
                <a:cs typeface="Calibri" panose="020F0502020204030204" pitchFamily="34" charset="0"/>
              </a:rPr>
              <a:t>)</a:t>
            </a:r>
          </a:p>
          <a:p>
            <a:pPr>
              <a:lnSpc>
                <a:spcPct val="90000"/>
              </a:lnSpc>
            </a:pPr>
            <a:endParaRPr lang="en-US" i="1" dirty="0">
              <a:solidFill>
                <a:srgbClr val="FF000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9F1673F-BAA7-4FE6-B16D-38AF3CE54CC5}"/>
              </a:ext>
            </a:extLst>
          </p:cNvPr>
          <p:cNvPicPr>
            <a:picLocks noChangeAspect="1"/>
          </p:cNvPicPr>
          <p:nvPr/>
        </p:nvPicPr>
        <p:blipFill>
          <a:blip r:embed="rId2"/>
          <a:stretch>
            <a:fillRect/>
          </a:stretch>
        </p:blipFill>
        <p:spPr>
          <a:xfrm>
            <a:off x="150812" y="5740797"/>
            <a:ext cx="3155928" cy="943960"/>
          </a:xfrm>
          <a:prstGeom prst="rect">
            <a:avLst/>
          </a:prstGeom>
        </p:spPr>
      </p:pic>
      <p:pic>
        <p:nvPicPr>
          <p:cNvPr id="6" name="Picture 5">
            <a:extLst>
              <a:ext uri="{FF2B5EF4-FFF2-40B4-BE49-F238E27FC236}">
                <a16:creationId xmlns:a16="http://schemas.microsoft.com/office/drawing/2014/main" id="{1506FC4D-72CA-4B86-9C4F-65F59ECA663D}"/>
              </a:ext>
            </a:extLst>
          </p:cNvPr>
          <p:cNvPicPr>
            <a:picLocks noChangeAspect="1"/>
          </p:cNvPicPr>
          <p:nvPr/>
        </p:nvPicPr>
        <p:blipFill>
          <a:blip r:embed="rId3"/>
          <a:stretch>
            <a:fillRect/>
          </a:stretch>
        </p:blipFill>
        <p:spPr>
          <a:xfrm>
            <a:off x="150812" y="1592622"/>
            <a:ext cx="5038095" cy="3295238"/>
          </a:xfrm>
          <a:prstGeom prst="rect">
            <a:avLst/>
          </a:prstGeom>
        </p:spPr>
      </p:pic>
      <p:cxnSp>
        <p:nvCxnSpPr>
          <p:cNvPr id="10" name="Straight Arrow Connector 9">
            <a:extLst>
              <a:ext uri="{FF2B5EF4-FFF2-40B4-BE49-F238E27FC236}">
                <a16:creationId xmlns:a16="http://schemas.microsoft.com/office/drawing/2014/main" id="{96E55AD3-B7EC-4F85-B102-AFC9C37DB3A2}"/>
              </a:ext>
            </a:extLst>
          </p:cNvPr>
          <p:cNvCxnSpPr>
            <a:cxnSpLocks/>
          </p:cNvCxnSpPr>
          <p:nvPr/>
        </p:nvCxnSpPr>
        <p:spPr>
          <a:xfrm>
            <a:off x="4341812" y="1828800"/>
            <a:ext cx="2057400" cy="3436578"/>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13" name="Picture 12">
            <a:extLst>
              <a:ext uri="{FF2B5EF4-FFF2-40B4-BE49-F238E27FC236}">
                <a16:creationId xmlns:a16="http://schemas.microsoft.com/office/drawing/2014/main" id="{E0EADA0F-E501-4A57-899E-B2665721DD1D}"/>
              </a:ext>
            </a:extLst>
          </p:cNvPr>
          <p:cNvPicPr>
            <a:picLocks noChangeAspect="1"/>
          </p:cNvPicPr>
          <p:nvPr/>
        </p:nvPicPr>
        <p:blipFill>
          <a:blip r:embed="rId4"/>
          <a:stretch>
            <a:fillRect/>
          </a:stretch>
        </p:blipFill>
        <p:spPr>
          <a:xfrm>
            <a:off x="6435187" y="4082226"/>
            <a:ext cx="4956264" cy="2623904"/>
          </a:xfrm>
          <a:prstGeom prst="rect">
            <a:avLst/>
          </a:prstGeom>
        </p:spPr>
      </p:pic>
    </p:spTree>
    <p:extLst>
      <p:ext uri="{BB962C8B-B14F-4D97-AF65-F5344CB8AC3E}">
        <p14:creationId xmlns:p14="http://schemas.microsoft.com/office/powerpoint/2010/main" val="202675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761"/>
            <a:ext cx="9753600" cy="838200"/>
          </a:xfrm>
        </p:spPr>
        <p:txBody>
          <a:bodyPr/>
          <a:lstStyle/>
          <a:p>
            <a:pPr algn="ctr"/>
            <a:r>
              <a:rPr lang="en-US" sz="3200" b="1" cap="none" dirty="0">
                <a:solidFill>
                  <a:prstClr val="black"/>
                </a:solidFill>
                <a:latin typeface="Calibri" panose="020F0502020204030204"/>
              </a:rPr>
              <a:t>Data Visualization in Real Estate Education: Tableau</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pic>
        <p:nvPicPr>
          <p:cNvPr id="11" name="Picture 10">
            <a:extLst>
              <a:ext uri="{FF2B5EF4-FFF2-40B4-BE49-F238E27FC236}">
                <a16:creationId xmlns:a16="http://schemas.microsoft.com/office/drawing/2014/main" id="{C9F1673F-BAA7-4FE6-B16D-38AF3CE54CC5}"/>
              </a:ext>
            </a:extLst>
          </p:cNvPr>
          <p:cNvPicPr>
            <a:picLocks noChangeAspect="1"/>
          </p:cNvPicPr>
          <p:nvPr/>
        </p:nvPicPr>
        <p:blipFill>
          <a:blip r:embed="rId2"/>
          <a:stretch>
            <a:fillRect/>
          </a:stretch>
        </p:blipFill>
        <p:spPr>
          <a:xfrm>
            <a:off x="150812" y="5740797"/>
            <a:ext cx="3155928" cy="943960"/>
          </a:xfrm>
          <a:prstGeom prst="rect">
            <a:avLst/>
          </a:prstGeom>
        </p:spPr>
      </p:pic>
      <p:pic>
        <p:nvPicPr>
          <p:cNvPr id="4" name="Picture 3">
            <a:extLst>
              <a:ext uri="{FF2B5EF4-FFF2-40B4-BE49-F238E27FC236}">
                <a16:creationId xmlns:a16="http://schemas.microsoft.com/office/drawing/2014/main" id="{5B04570C-19FE-4736-A691-58B1F0AFE6F2}"/>
              </a:ext>
            </a:extLst>
          </p:cNvPr>
          <p:cNvPicPr>
            <a:picLocks noChangeAspect="1"/>
          </p:cNvPicPr>
          <p:nvPr/>
        </p:nvPicPr>
        <p:blipFill>
          <a:blip r:embed="rId3"/>
          <a:stretch>
            <a:fillRect/>
          </a:stretch>
        </p:blipFill>
        <p:spPr>
          <a:xfrm>
            <a:off x="2705" y="892165"/>
            <a:ext cx="5361905" cy="1933333"/>
          </a:xfrm>
          <a:prstGeom prst="rect">
            <a:avLst/>
          </a:prstGeom>
        </p:spPr>
      </p:pic>
      <p:pic>
        <p:nvPicPr>
          <p:cNvPr id="12" name="Picture 11">
            <a:extLst>
              <a:ext uri="{FF2B5EF4-FFF2-40B4-BE49-F238E27FC236}">
                <a16:creationId xmlns:a16="http://schemas.microsoft.com/office/drawing/2014/main" id="{7FCDC1FC-B961-4B49-A3D1-AFEA03362CBB}"/>
              </a:ext>
            </a:extLst>
          </p:cNvPr>
          <p:cNvPicPr>
            <a:picLocks noChangeAspect="1"/>
          </p:cNvPicPr>
          <p:nvPr/>
        </p:nvPicPr>
        <p:blipFill>
          <a:blip r:embed="rId4"/>
          <a:stretch>
            <a:fillRect/>
          </a:stretch>
        </p:blipFill>
        <p:spPr>
          <a:xfrm>
            <a:off x="4799012" y="3144115"/>
            <a:ext cx="6985934" cy="3540642"/>
          </a:xfrm>
          <a:prstGeom prst="rect">
            <a:avLst/>
          </a:prstGeom>
        </p:spPr>
      </p:pic>
      <p:sp>
        <p:nvSpPr>
          <p:cNvPr id="14" name="TextBox 13">
            <a:extLst>
              <a:ext uri="{FF2B5EF4-FFF2-40B4-BE49-F238E27FC236}">
                <a16:creationId xmlns:a16="http://schemas.microsoft.com/office/drawing/2014/main" id="{EB1BDEF9-C122-47B2-ABFE-63E949B154E3}"/>
              </a:ext>
            </a:extLst>
          </p:cNvPr>
          <p:cNvSpPr txBox="1"/>
          <p:nvPr/>
        </p:nvSpPr>
        <p:spPr>
          <a:xfrm>
            <a:off x="6856412" y="2514600"/>
            <a:ext cx="4928534" cy="424732"/>
          </a:xfrm>
          <a:prstGeom prst="rect">
            <a:avLst/>
          </a:prstGeom>
          <a:noFill/>
        </p:spPr>
        <p:txBody>
          <a:bodyPr wrap="square" rtlCol="0">
            <a:spAutoFit/>
          </a:bodyPr>
          <a:lstStyle/>
          <a:p>
            <a:pPr>
              <a:lnSpc>
                <a:spcPct val="90000"/>
              </a:lnSpc>
            </a:pPr>
            <a:r>
              <a:rPr lang="en-US" sz="2400" dirty="0">
                <a:hlinkClick r:id="rId5"/>
              </a:rPr>
              <a:t>US Real Estate Degree Programs</a:t>
            </a:r>
            <a:endParaRPr lang="en-US" sz="2400" dirty="0"/>
          </a:p>
        </p:txBody>
      </p:sp>
      <p:sp>
        <p:nvSpPr>
          <p:cNvPr id="16" name="TextBox 15">
            <a:extLst>
              <a:ext uri="{FF2B5EF4-FFF2-40B4-BE49-F238E27FC236}">
                <a16:creationId xmlns:a16="http://schemas.microsoft.com/office/drawing/2014/main" id="{1074044D-3FD7-4E39-9BEE-1F019E16D0AF}"/>
              </a:ext>
            </a:extLst>
          </p:cNvPr>
          <p:cNvSpPr txBox="1"/>
          <p:nvPr/>
        </p:nvSpPr>
        <p:spPr>
          <a:xfrm>
            <a:off x="5789613" y="806440"/>
            <a:ext cx="6091706" cy="1671227"/>
          </a:xfrm>
          <a:prstGeom prst="rect">
            <a:avLst/>
          </a:prstGeom>
          <a:noFill/>
        </p:spPr>
        <p:txBody>
          <a:bodyPr wrap="square">
            <a:spAutoFit/>
          </a:bodyPr>
          <a:lstStyle/>
          <a:p>
            <a:pPr>
              <a:lnSpc>
                <a:spcPct val="90000"/>
              </a:lnSpc>
            </a:pPr>
            <a:r>
              <a:rPr lang="en-US" sz="2400" i="1" dirty="0">
                <a:solidFill>
                  <a:srgbClr val="FF0000"/>
                </a:solidFill>
                <a:latin typeface="Calibri" panose="020F0502020204030204" pitchFamily="34" charset="0"/>
                <a:cs typeface="Calibri" panose="020F0502020204030204" pitchFamily="34" charset="0"/>
              </a:rPr>
              <a:t>Strategy</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Prepare asynchronous, customized tutorial materials</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Integrate Tableau Visualizations in existing courses/projects</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RE Process: Trade Area and Competitive Analysis</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RE Finance: Strategic Portfolio Planning</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Feasibility &amp; Market Analytics: Spatial Analysis</a:t>
            </a:r>
          </a:p>
        </p:txBody>
      </p:sp>
    </p:spTree>
    <p:extLst>
      <p:ext uri="{BB962C8B-B14F-4D97-AF65-F5344CB8AC3E}">
        <p14:creationId xmlns:p14="http://schemas.microsoft.com/office/powerpoint/2010/main" val="325713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761"/>
            <a:ext cx="9753600" cy="838200"/>
          </a:xfrm>
        </p:spPr>
        <p:txBody>
          <a:bodyPr/>
          <a:lstStyle/>
          <a:p>
            <a:pPr algn="ctr"/>
            <a:r>
              <a:rPr lang="en-US" sz="3200" b="1" cap="none" dirty="0">
                <a:solidFill>
                  <a:prstClr val="black"/>
                </a:solidFill>
                <a:latin typeface="Calibri" panose="020F0502020204030204"/>
              </a:rPr>
              <a:t>Data Analytics in Real Estate Education: Alteryx</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pic>
        <p:nvPicPr>
          <p:cNvPr id="11" name="Picture 10">
            <a:extLst>
              <a:ext uri="{FF2B5EF4-FFF2-40B4-BE49-F238E27FC236}">
                <a16:creationId xmlns:a16="http://schemas.microsoft.com/office/drawing/2014/main" id="{C9F1673F-BAA7-4FE6-B16D-38AF3CE54CC5}"/>
              </a:ext>
            </a:extLst>
          </p:cNvPr>
          <p:cNvPicPr>
            <a:picLocks noChangeAspect="1"/>
          </p:cNvPicPr>
          <p:nvPr/>
        </p:nvPicPr>
        <p:blipFill>
          <a:blip r:embed="rId2"/>
          <a:stretch>
            <a:fillRect/>
          </a:stretch>
        </p:blipFill>
        <p:spPr>
          <a:xfrm>
            <a:off x="150812" y="5740797"/>
            <a:ext cx="3155928" cy="943960"/>
          </a:xfrm>
          <a:prstGeom prst="rect">
            <a:avLst/>
          </a:prstGeom>
        </p:spPr>
      </p:pic>
      <p:sp>
        <p:nvSpPr>
          <p:cNvPr id="6" name="TextBox 5">
            <a:extLst>
              <a:ext uri="{FF2B5EF4-FFF2-40B4-BE49-F238E27FC236}">
                <a16:creationId xmlns:a16="http://schemas.microsoft.com/office/drawing/2014/main" id="{95EC2F3A-C07C-4FF6-87C9-DC6F53C23CD4}"/>
              </a:ext>
            </a:extLst>
          </p:cNvPr>
          <p:cNvSpPr txBox="1"/>
          <p:nvPr/>
        </p:nvSpPr>
        <p:spPr>
          <a:xfrm>
            <a:off x="5789613" y="806440"/>
            <a:ext cx="6091706" cy="1671227"/>
          </a:xfrm>
          <a:prstGeom prst="rect">
            <a:avLst/>
          </a:prstGeom>
          <a:noFill/>
        </p:spPr>
        <p:txBody>
          <a:bodyPr wrap="square">
            <a:spAutoFit/>
          </a:bodyPr>
          <a:lstStyle/>
          <a:p>
            <a:pPr>
              <a:lnSpc>
                <a:spcPct val="90000"/>
              </a:lnSpc>
            </a:pPr>
            <a:r>
              <a:rPr lang="en-US" sz="2400" i="1" dirty="0">
                <a:solidFill>
                  <a:srgbClr val="FF0000"/>
                </a:solidFill>
                <a:latin typeface="Calibri" panose="020F0502020204030204" pitchFamily="34" charset="0"/>
                <a:cs typeface="Calibri" panose="020F0502020204030204" pitchFamily="34" charset="0"/>
              </a:rPr>
              <a:t>Strategy</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Prepare asynchronous, customized tutorial materials</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Integrate Alteryx in existing courses/projects</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RE Process: big data access to include in analysis</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RE Finance: Risk/Return using NCREIF/RCA data</a:t>
            </a:r>
          </a:p>
          <a:p>
            <a:pPr marL="742950" lvl="1"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Feasibility &amp; Market Analytics: Spatial &amp; Predictive</a:t>
            </a:r>
          </a:p>
        </p:txBody>
      </p:sp>
      <p:pic>
        <p:nvPicPr>
          <p:cNvPr id="4" name="Picture 3">
            <a:extLst>
              <a:ext uri="{FF2B5EF4-FFF2-40B4-BE49-F238E27FC236}">
                <a16:creationId xmlns:a16="http://schemas.microsoft.com/office/drawing/2014/main" id="{20F699DA-86D1-495B-A9D6-5BF6919BE0FC}"/>
              </a:ext>
            </a:extLst>
          </p:cNvPr>
          <p:cNvPicPr>
            <a:picLocks noChangeAspect="1"/>
          </p:cNvPicPr>
          <p:nvPr/>
        </p:nvPicPr>
        <p:blipFill>
          <a:blip r:embed="rId3"/>
          <a:stretch>
            <a:fillRect/>
          </a:stretch>
        </p:blipFill>
        <p:spPr>
          <a:xfrm>
            <a:off x="303772" y="2362200"/>
            <a:ext cx="4114240" cy="1623485"/>
          </a:xfrm>
          <a:prstGeom prst="rect">
            <a:avLst/>
          </a:prstGeom>
        </p:spPr>
      </p:pic>
      <p:sp>
        <p:nvSpPr>
          <p:cNvPr id="5" name="TextBox 4">
            <a:extLst>
              <a:ext uri="{FF2B5EF4-FFF2-40B4-BE49-F238E27FC236}">
                <a16:creationId xmlns:a16="http://schemas.microsoft.com/office/drawing/2014/main" id="{D4B13453-258B-4E8F-820B-4AE7828647EC}"/>
              </a:ext>
            </a:extLst>
          </p:cNvPr>
          <p:cNvSpPr txBox="1"/>
          <p:nvPr/>
        </p:nvSpPr>
        <p:spPr>
          <a:xfrm>
            <a:off x="265952" y="1845034"/>
            <a:ext cx="5181040" cy="424732"/>
          </a:xfrm>
          <a:prstGeom prst="rect">
            <a:avLst/>
          </a:prstGeom>
          <a:noFill/>
        </p:spPr>
        <p:txBody>
          <a:bodyPr wrap="square" rtlCol="0">
            <a:spAutoFit/>
          </a:bodyPr>
          <a:lstStyle/>
          <a:p>
            <a:pPr>
              <a:lnSpc>
                <a:spcPct val="90000"/>
              </a:lnSpc>
            </a:pPr>
            <a:r>
              <a:rPr lang="en-US" sz="2400" dirty="0"/>
              <a:t>Big Data Example for Awareness</a:t>
            </a:r>
          </a:p>
        </p:txBody>
      </p:sp>
      <p:sp>
        <p:nvSpPr>
          <p:cNvPr id="8" name="TextBox 7">
            <a:extLst>
              <a:ext uri="{FF2B5EF4-FFF2-40B4-BE49-F238E27FC236}">
                <a16:creationId xmlns:a16="http://schemas.microsoft.com/office/drawing/2014/main" id="{FA3E151A-4866-4390-8785-724B15783E76}"/>
              </a:ext>
            </a:extLst>
          </p:cNvPr>
          <p:cNvSpPr txBox="1"/>
          <p:nvPr/>
        </p:nvSpPr>
        <p:spPr>
          <a:xfrm>
            <a:off x="531812" y="4267200"/>
            <a:ext cx="3733800" cy="424732"/>
          </a:xfrm>
          <a:prstGeom prst="rect">
            <a:avLst/>
          </a:prstGeom>
          <a:noFill/>
        </p:spPr>
        <p:txBody>
          <a:bodyPr wrap="square" rtlCol="0">
            <a:spAutoFit/>
          </a:bodyPr>
          <a:lstStyle/>
          <a:p>
            <a:pPr>
              <a:lnSpc>
                <a:spcPct val="90000"/>
              </a:lnSpc>
            </a:pPr>
            <a:r>
              <a:rPr lang="en-US" sz="2400" dirty="0">
                <a:hlinkClick r:id="rId4"/>
              </a:rPr>
              <a:t>Link to a2V-Lb Article</a:t>
            </a:r>
            <a:endParaRPr lang="en-US" sz="2400" dirty="0"/>
          </a:p>
        </p:txBody>
      </p:sp>
      <p:pic>
        <p:nvPicPr>
          <p:cNvPr id="3074" name="Picture 2">
            <a:extLst>
              <a:ext uri="{FF2B5EF4-FFF2-40B4-BE49-F238E27FC236}">
                <a16:creationId xmlns:a16="http://schemas.microsoft.com/office/drawing/2014/main" id="{20E48474-DBE0-47CC-8861-79068A057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471" y="2386510"/>
            <a:ext cx="8075613" cy="440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761"/>
            <a:ext cx="9753600" cy="609639"/>
          </a:xfrm>
        </p:spPr>
        <p:txBody>
          <a:bodyPr/>
          <a:lstStyle/>
          <a:p>
            <a:pPr algn="ctr"/>
            <a:r>
              <a:rPr lang="en-US" sz="3200" b="1" cap="none" dirty="0">
                <a:solidFill>
                  <a:prstClr val="black"/>
                </a:solidFill>
                <a:latin typeface="Calibri" panose="020F0502020204030204"/>
              </a:rPr>
              <a:t>Infusing Future Thinking in Real Estate Education</a:t>
            </a:r>
            <a:endParaRPr lang="en-US" sz="1600" dirty="0"/>
          </a:p>
        </p:txBody>
      </p:sp>
      <p:sp>
        <p:nvSpPr>
          <p:cNvPr id="7" name="TextBox 6">
            <a:extLst>
              <a:ext uri="{FF2B5EF4-FFF2-40B4-BE49-F238E27FC236}">
                <a16:creationId xmlns:a16="http://schemas.microsoft.com/office/drawing/2014/main" id="{8BCDA2FB-60C4-451D-B36F-7C5AD032A3E5}"/>
              </a:ext>
            </a:extLst>
          </p:cNvPr>
          <p:cNvSpPr txBox="1"/>
          <p:nvPr/>
        </p:nvSpPr>
        <p:spPr>
          <a:xfrm>
            <a:off x="5417508" y="5324226"/>
            <a:ext cx="6620505" cy="1338828"/>
          </a:xfrm>
          <a:prstGeom prst="rect">
            <a:avLst/>
          </a:prstGeom>
          <a:noFill/>
        </p:spPr>
        <p:txBody>
          <a:bodyPr wrap="square" rtlCol="0">
            <a:spAutoFit/>
          </a:bodyPr>
          <a:lstStyle/>
          <a:p>
            <a:pPr>
              <a:lnSpc>
                <a:spcPct val="90000"/>
              </a:lnSpc>
            </a:pPr>
            <a:r>
              <a:rPr lang="en-US" i="1" dirty="0">
                <a:solidFill>
                  <a:srgbClr val="FF0000"/>
                </a:solidFill>
                <a:latin typeface="Calibri" panose="020F0502020204030204" pitchFamily="34" charset="0"/>
                <a:cs typeface="Calibri" panose="020F0502020204030204" pitchFamily="34" charset="0"/>
              </a:rPr>
              <a:t>Philosophy: Analytics is a means to an end, not an end in itself</a:t>
            </a:r>
            <a:br>
              <a:rPr lang="en-US" i="1" dirty="0">
                <a:solidFill>
                  <a:srgbClr val="FF0000"/>
                </a:solidFill>
                <a:latin typeface="Calibri" panose="020F0502020204030204" pitchFamily="34" charset="0"/>
                <a:cs typeface="Calibri" panose="020F0502020204030204" pitchFamily="34" charset="0"/>
              </a:rPr>
            </a:br>
            <a:r>
              <a:rPr lang="en-US" i="1" dirty="0">
                <a:solidFill>
                  <a:srgbClr val="FF0000"/>
                </a:solidFill>
                <a:latin typeface="Calibri" panose="020F0502020204030204" pitchFamily="34" charset="0"/>
                <a:cs typeface="Calibri" panose="020F0502020204030204" pitchFamily="34" charset="0"/>
              </a:rPr>
              <a:t>Strategy</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Raise awareness of the big data/analytics revolution</a:t>
            </a:r>
          </a:p>
          <a:p>
            <a:pPr marL="285750" indent="-285750">
              <a:lnSpc>
                <a:spcPct val="90000"/>
              </a:lnSpc>
              <a:buFont typeface="Arial" panose="020B0604020202020204" pitchFamily="34" charset="0"/>
              <a:buChar char="•"/>
            </a:pPr>
            <a:r>
              <a:rPr lang="en-US" i="1" dirty="0">
                <a:solidFill>
                  <a:srgbClr val="FF0000"/>
                </a:solidFill>
                <a:latin typeface="Calibri" panose="020F0502020204030204" pitchFamily="34" charset="0"/>
                <a:cs typeface="Calibri" panose="020F0502020204030204" pitchFamily="34" charset="0"/>
              </a:rPr>
              <a:t>Integrate analytics into existing courses and problem)</a:t>
            </a:r>
          </a:p>
          <a:p>
            <a:pPr>
              <a:lnSpc>
                <a:spcPct val="90000"/>
              </a:lnSpc>
            </a:pPr>
            <a:endParaRPr lang="en-US" i="1" dirty="0">
              <a:solidFill>
                <a:srgbClr val="FF000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9F1673F-BAA7-4FE6-B16D-38AF3CE54CC5}"/>
              </a:ext>
            </a:extLst>
          </p:cNvPr>
          <p:cNvPicPr>
            <a:picLocks noChangeAspect="1"/>
          </p:cNvPicPr>
          <p:nvPr/>
        </p:nvPicPr>
        <p:blipFill>
          <a:blip r:embed="rId2"/>
          <a:stretch>
            <a:fillRect/>
          </a:stretch>
        </p:blipFill>
        <p:spPr>
          <a:xfrm>
            <a:off x="150812" y="5740797"/>
            <a:ext cx="3155928" cy="943960"/>
          </a:xfrm>
          <a:prstGeom prst="rect">
            <a:avLst/>
          </a:prstGeom>
        </p:spPr>
      </p:pic>
      <p:pic>
        <p:nvPicPr>
          <p:cNvPr id="4" name="Picture 3">
            <a:extLst>
              <a:ext uri="{FF2B5EF4-FFF2-40B4-BE49-F238E27FC236}">
                <a16:creationId xmlns:a16="http://schemas.microsoft.com/office/drawing/2014/main" id="{3ABA3D83-E075-43D4-8A90-0DBBB67301DE}"/>
              </a:ext>
            </a:extLst>
          </p:cNvPr>
          <p:cNvPicPr>
            <a:picLocks noChangeAspect="1"/>
          </p:cNvPicPr>
          <p:nvPr/>
        </p:nvPicPr>
        <p:blipFill>
          <a:blip r:embed="rId3"/>
          <a:stretch>
            <a:fillRect/>
          </a:stretch>
        </p:blipFill>
        <p:spPr>
          <a:xfrm>
            <a:off x="150812" y="971603"/>
            <a:ext cx="11809412" cy="4003697"/>
          </a:xfrm>
          <a:prstGeom prst="rect">
            <a:avLst/>
          </a:prstGeom>
        </p:spPr>
      </p:pic>
    </p:spTree>
    <p:extLst>
      <p:ext uri="{BB962C8B-B14F-4D97-AF65-F5344CB8AC3E}">
        <p14:creationId xmlns:p14="http://schemas.microsoft.com/office/powerpoint/2010/main" val="4874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2" y="152400"/>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Free Analytics &amp; Viz Resources for Academics</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sp>
        <p:nvSpPr>
          <p:cNvPr id="3" name="TextBox 2">
            <a:extLst>
              <a:ext uri="{FF2B5EF4-FFF2-40B4-BE49-F238E27FC236}">
                <a16:creationId xmlns:a16="http://schemas.microsoft.com/office/drawing/2014/main" id="{24780B67-CBD2-4565-9D0B-D645795A17AD}"/>
              </a:ext>
            </a:extLst>
          </p:cNvPr>
          <p:cNvSpPr txBox="1"/>
          <p:nvPr/>
        </p:nvSpPr>
        <p:spPr>
          <a:xfrm>
            <a:off x="455612" y="1447800"/>
            <a:ext cx="8001000" cy="1077218"/>
          </a:xfrm>
          <a:prstGeom prst="rect">
            <a:avLst/>
          </a:prstGeom>
          <a:noFill/>
        </p:spPr>
        <p:txBody>
          <a:bodyPr wrap="square" rtlCol="0">
            <a:spAutoFit/>
          </a:bodyPr>
          <a:lstStyle/>
          <a:p>
            <a:pPr algn="l"/>
            <a:r>
              <a:rPr lang="en-US" sz="1600" b="1" i="0" dirty="0">
                <a:solidFill>
                  <a:srgbClr val="000000"/>
                </a:solidFill>
                <a:effectLst/>
                <a:latin typeface="verdana" panose="020B0604030504040204" pitchFamily="34" charset="0"/>
              </a:rPr>
              <a:t>Alteryx for Good. </a:t>
            </a:r>
            <a:r>
              <a:rPr lang="en-US" sz="1600" b="0" i="0" dirty="0">
                <a:solidFill>
                  <a:srgbClr val="000000"/>
                </a:solidFill>
                <a:effectLst/>
                <a:latin typeface="verdana" panose="020B0604030504040204" pitchFamily="34" charset="0"/>
              </a:rPr>
              <a:t>The "Alteryx for Good Program" provides Alteryx licenses for verified academics, students, and non-profits. By integrating Alteryx in real estate and other academic programs, faculty can provide students with a competitive edge in terms of cutting-edge analytics.</a:t>
            </a:r>
            <a:endParaRPr lang="en-US" sz="1600" dirty="0"/>
          </a:p>
        </p:txBody>
      </p:sp>
      <p:pic>
        <p:nvPicPr>
          <p:cNvPr id="5" name="Picture 4">
            <a:extLst>
              <a:ext uri="{FF2B5EF4-FFF2-40B4-BE49-F238E27FC236}">
                <a16:creationId xmlns:a16="http://schemas.microsoft.com/office/drawing/2014/main" id="{68E31C65-5BD8-4989-99F2-F567774CAFF4}"/>
              </a:ext>
            </a:extLst>
          </p:cNvPr>
          <p:cNvPicPr>
            <a:picLocks noChangeAspect="1"/>
          </p:cNvPicPr>
          <p:nvPr/>
        </p:nvPicPr>
        <p:blipFill>
          <a:blip r:embed="rId2"/>
          <a:stretch>
            <a:fillRect/>
          </a:stretch>
        </p:blipFill>
        <p:spPr>
          <a:xfrm>
            <a:off x="8609012" y="1447800"/>
            <a:ext cx="1180952" cy="790476"/>
          </a:xfrm>
          <a:prstGeom prst="rect">
            <a:avLst/>
          </a:prstGeom>
        </p:spPr>
      </p:pic>
      <p:sp>
        <p:nvSpPr>
          <p:cNvPr id="7" name="TextBox 6">
            <a:extLst>
              <a:ext uri="{FF2B5EF4-FFF2-40B4-BE49-F238E27FC236}">
                <a16:creationId xmlns:a16="http://schemas.microsoft.com/office/drawing/2014/main" id="{85CE66FD-3AFE-46AE-B1A7-96525073AD89}"/>
              </a:ext>
            </a:extLst>
          </p:cNvPr>
          <p:cNvSpPr txBox="1"/>
          <p:nvPr/>
        </p:nvSpPr>
        <p:spPr>
          <a:xfrm>
            <a:off x="8075612" y="2387699"/>
            <a:ext cx="3846101" cy="307777"/>
          </a:xfrm>
          <a:prstGeom prst="rect">
            <a:avLst/>
          </a:prstGeom>
          <a:noFill/>
        </p:spPr>
        <p:txBody>
          <a:bodyPr wrap="square">
            <a:spAutoFit/>
          </a:bodyPr>
          <a:lstStyle/>
          <a:p>
            <a:r>
              <a:rPr lang="en-US" sz="1400" b="1" i="0" u="none" strike="noStrike" dirty="0">
                <a:solidFill>
                  <a:srgbClr val="660000"/>
                </a:solidFill>
                <a:effectLst/>
                <a:latin typeface="verdana" panose="020B0604030504040204" pitchFamily="34" charset="0"/>
                <a:hlinkClick r:id="rId3" tooltip="Alteryx for Good Link"/>
              </a:rPr>
              <a:t>&lt;-- Click for link to Alteryx for Good</a:t>
            </a:r>
            <a:endParaRPr lang="en-US" sz="1400" dirty="0"/>
          </a:p>
        </p:txBody>
      </p:sp>
      <p:sp>
        <p:nvSpPr>
          <p:cNvPr id="8" name="TextBox 7">
            <a:extLst>
              <a:ext uri="{FF2B5EF4-FFF2-40B4-BE49-F238E27FC236}">
                <a16:creationId xmlns:a16="http://schemas.microsoft.com/office/drawing/2014/main" id="{21111D80-4226-4CDC-B283-372851B0B7E2}"/>
              </a:ext>
            </a:extLst>
          </p:cNvPr>
          <p:cNvSpPr txBox="1"/>
          <p:nvPr/>
        </p:nvSpPr>
        <p:spPr>
          <a:xfrm>
            <a:off x="455612" y="2922996"/>
            <a:ext cx="7620000" cy="978729"/>
          </a:xfrm>
          <a:prstGeom prst="rect">
            <a:avLst/>
          </a:prstGeom>
          <a:noFill/>
        </p:spPr>
        <p:txBody>
          <a:bodyPr wrap="square" rtlCol="0">
            <a:spAutoFit/>
          </a:bodyPr>
          <a:lstStyle/>
          <a:p>
            <a:pPr>
              <a:lnSpc>
                <a:spcPct val="90000"/>
              </a:lnSpc>
            </a:pPr>
            <a:r>
              <a:rPr lang="en-US" sz="1600" b="1" i="0" dirty="0">
                <a:solidFill>
                  <a:srgbClr val="000000"/>
                </a:solidFill>
                <a:effectLst/>
                <a:latin typeface="verdana" panose="020B0604030504040204" pitchFamily="34" charset="0"/>
              </a:rPr>
              <a:t>Tableau for Teaching. </a:t>
            </a:r>
            <a:r>
              <a:rPr lang="en-US" sz="1600" b="0" i="0" dirty="0">
                <a:solidFill>
                  <a:srgbClr val="000000"/>
                </a:solidFill>
                <a:effectLst/>
                <a:latin typeface="verdana" panose="020B0604030504040204" pitchFamily="34" charset="0"/>
              </a:rPr>
              <a:t>Tableau has established free licenses for students and instructors to encourage adoption of its software. The program requires verification of academic status. The free licenses are available for Tableau, as well as Tableau Prep. </a:t>
            </a:r>
            <a:endParaRPr lang="en-US" sz="1600" dirty="0"/>
          </a:p>
        </p:txBody>
      </p:sp>
      <p:pic>
        <p:nvPicPr>
          <p:cNvPr id="9" name="Picture 8">
            <a:extLst>
              <a:ext uri="{FF2B5EF4-FFF2-40B4-BE49-F238E27FC236}">
                <a16:creationId xmlns:a16="http://schemas.microsoft.com/office/drawing/2014/main" id="{B06FAD32-BF65-411D-9401-4FE506F37A91}"/>
              </a:ext>
            </a:extLst>
          </p:cNvPr>
          <p:cNvPicPr>
            <a:picLocks noChangeAspect="1"/>
          </p:cNvPicPr>
          <p:nvPr/>
        </p:nvPicPr>
        <p:blipFill>
          <a:blip r:embed="rId4"/>
          <a:stretch>
            <a:fillRect/>
          </a:stretch>
        </p:blipFill>
        <p:spPr>
          <a:xfrm>
            <a:off x="8447706" y="2848432"/>
            <a:ext cx="2419350" cy="762000"/>
          </a:xfrm>
          <a:prstGeom prst="rect">
            <a:avLst/>
          </a:prstGeom>
        </p:spPr>
      </p:pic>
      <p:sp>
        <p:nvSpPr>
          <p:cNvPr id="11" name="TextBox 10">
            <a:extLst>
              <a:ext uri="{FF2B5EF4-FFF2-40B4-BE49-F238E27FC236}">
                <a16:creationId xmlns:a16="http://schemas.microsoft.com/office/drawing/2014/main" id="{B1DCA571-BFBE-4041-B5D2-AA5DB70CDD84}"/>
              </a:ext>
            </a:extLst>
          </p:cNvPr>
          <p:cNvSpPr txBox="1"/>
          <p:nvPr/>
        </p:nvSpPr>
        <p:spPr>
          <a:xfrm>
            <a:off x="7451032" y="3849406"/>
            <a:ext cx="4269861" cy="318007"/>
          </a:xfrm>
          <a:prstGeom prst="rect">
            <a:avLst/>
          </a:prstGeom>
          <a:noFill/>
        </p:spPr>
        <p:txBody>
          <a:bodyPr wrap="square">
            <a:spAutoFit/>
          </a:bodyPr>
          <a:lstStyle/>
          <a:p>
            <a:r>
              <a:rPr lang="en-US" sz="1400" b="1" i="0" u="none" strike="noStrike" dirty="0">
                <a:solidFill>
                  <a:srgbClr val="660000"/>
                </a:solidFill>
                <a:effectLst/>
                <a:latin typeface="verdana" panose="020B0604030504040204" pitchFamily="34" charset="0"/>
                <a:hlinkClick r:id="rId5" tooltip="Tableau for Teaching"/>
              </a:rPr>
              <a:t>&lt;-- Click for link to Tableau for Teaching</a:t>
            </a:r>
            <a:endParaRPr lang="en-US" sz="1400" dirty="0"/>
          </a:p>
        </p:txBody>
      </p:sp>
      <p:sp>
        <p:nvSpPr>
          <p:cNvPr id="12" name="TextBox 11">
            <a:extLst>
              <a:ext uri="{FF2B5EF4-FFF2-40B4-BE49-F238E27FC236}">
                <a16:creationId xmlns:a16="http://schemas.microsoft.com/office/drawing/2014/main" id="{AA224362-314F-4EBE-9F01-641FEA807027}"/>
              </a:ext>
            </a:extLst>
          </p:cNvPr>
          <p:cNvSpPr txBox="1"/>
          <p:nvPr/>
        </p:nvSpPr>
        <p:spPr>
          <a:xfrm>
            <a:off x="1217612" y="4876800"/>
            <a:ext cx="5257800" cy="1089529"/>
          </a:xfrm>
          <a:prstGeom prst="rect">
            <a:avLst/>
          </a:prstGeom>
          <a:noFill/>
        </p:spPr>
        <p:txBody>
          <a:bodyPr wrap="square" rtlCol="0">
            <a:spAutoFit/>
          </a:bodyPr>
          <a:lstStyle/>
          <a:p>
            <a:pPr>
              <a:lnSpc>
                <a:spcPct val="90000"/>
              </a:lnSpc>
            </a:pPr>
            <a:r>
              <a:rPr lang="en-US" sz="2400" dirty="0"/>
              <a:t>For more packages, examples, and </a:t>
            </a:r>
            <a:r>
              <a:rPr lang="en-US" sz="2400" dirty="0" err="1"/>
              <a:t>tuturials</a:t>
            </a:r>
            <a:r>
              <a:rPr lang="en-US" sz="2400" dirty="0"/>
              <a:t>, go to my personal website for </a:t>
            </a:r>
            <a:r>
              <a:rPr lang="en-US" sz="2400" dirty="0">
                <a:hlinkClick r:id="rId6"/>
              </a:rPr>
              <a:t>Analytics &amp; </a:t>
            </a:r>
            <a:r>
              <a:rPr lang="en-US" sz="2400" dirty="0" err="1">
                <a:hlinkClick r:id="rId6"/>
              </a:rPr>
              <a:t>Vizzes</a:t>
            </a:r>
            <a:r>
              <a:rPr lang="en-US" sz="2400" dirty="0">
                <a:hlinkClick r:id="rId6"/>
              </a:rPr>
              <a:t>.</a:t>
            </a:r>
            <a:endParaRPr lang="en-US" sz="2400" dirty="0"/>
          </a:p>
        </p:txBody>
      </p:sp>
    </p:spTree>
    <p:extLst>
      <p:ext uri="{BB962C8B-B14F-4D97-AF65-F5344CB8AC3E}">
        <p14:creationId xmlns:p14="http://schemas.microsoft.com/office/powerpoint/2010/main" val="220668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422361"/>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Presentation Preview</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sp>
        <p:nvSpPr>
          <p:cNvPr id="3" name="Subtitle 2"/>
          <p:cNvSpPr>
            <a:spLocks noGrp="1"/>
          </p:cNvSpPr>
          <p:nvPr>
            <p:ph type="subTitle" idx="1"/>
          </p:nvPr>
        </p:nvSpPr>
        <p:spPr>
          <a:xfrm>
            <a:off x="3046412" y="1260561"/>
            <a:ext cx="6781800" cy="1876190"/>
          </a:xfrm>
        </p:spPr>
        <p:txBody>
          <a:bodyPr>
            <a:normAutofit fontScale="85000" lnSpcReduction="20000"/>
          </a:bodyPr>
          <a:lstStyle/>
          <a:p>
            <a:pPr marL="342900" indent="-342900">
              <a:buFont typeface="Arial" panose="020B0604020202020204" pitchFamily="34" charset="0"/>
              <a:buChar char="•"/>
            </a:pPr>
            <a:r>
              <a:rPr lang="en-US" sz="2100" b="1" dirty="0">
                <a:latin typeface="Calibri" panose="020F0502020204030204" pitchFamily="34" charset="0"/>
                <a:cs typeface="Calibri" panose="020F0502020204030204" pitchFamily="34" charset="0"/>
              </a:rPr>
              <a:t>Format</a:t>
            </a:r>
          </a:p>
          <a:p>
            <a:pPr marL="800100" lvl="1" indent="-342900" algn="l">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Original presentation in </a:t>
            </a:r>
            <a:r>
              <a:rPr lang="en-US" sz="2100" dirty="0">
                <a:solidFill>
                  <a:schemeClr val="tx1"/>
                </a:solidFill>
                <a:latin typeface="Calibri" panose="020F0502020204030204" pitchFamily="34" charset="0"/>
                <a:cs typeface="Calibri" panose="020F0502020204030204" pitchFamily="34" charset="0"/>
                <a:hlinkClick r:id="rId2"/>
              </a:rPr>
              <a:t>XMind 8</a:t>
            </a:r>
            <a:r>
              <a:rPr lang="en-US" sz="2100" dirty="0">
                <a:solidFill>
                  <a:schemeClr val="tx1"/>
                </a:solidFill>
                <a:latin typeface="Calibri" panose="020F0502020204030204" pitchFamily="34" charset="0"/>
                <a:cs typeface="Calibri" panose="020F0502020204030204" pitchFamily="34" charset="0"/>
              </a:rPr>
              <a:t> </a:t>
            </a:r>
          </a:p>
          <a:p>
            <a:pPr marL="800100" lvl="1" indent="-342900" algn="l">
              <a:buFont typeface="Arial" panose="020B0604020202020204" pitchFamily="34" charset="0"/>
              <a:buChar char="•"/>
            </a:pPr>
            <a:r>
              <a:rPr lang="en-US" sz="2100" dirty="0">
                <a:solidFill>
                  <a:srgbClr val="080808"/>
                </a:solidFill>
                <a:latin typeface="Calibri" panose="020F0502020204030204" pitchFamily="34" charset="0"/>
                <a:cs typeface="Calibri" panose="020F0502020204030204" pitchFamily="34" charset="0"/>
              </a:rPr>
              <a:t>Converted to PowerPoint for Documentation</a:t>
            </a:r>
          </a:p>
          <a:p>
            <a:pPr marL="342900" indent="-342900">
              <a:buFont typeface="Arial" panose="020B0604020202020204" pitchFamily="34" charset="0"/>
              <a:buChar char="•"/>
            </a:pPr>
            <a:r>
              <a:rPr lang="en-US" sz="2100" b="1" dirty="0">
                <a:solidFill>
                  <a:srgbClr val="080808"/>
                </a:solidFill>
                <a:latin typeface="Calibri" panose="020F0502020204030204" pitchFamily="34" charset="0"/>
                <a:cs typeface="Calibri" panose="020F0502020204030204" pitchFamily="34" charset="0"/>
              </a:rPr>
              <a:t>Topics</a:t>
            </a:r>
          </a:p>
          <a:p>
            <a:pPr marL="800100" lvl="1" indent="-342900" algn="l">
              <a:buFont typeface="Arial" panose="020B0604020202020204" pitchFamily="34" charset="0"/>
              <a:buChar char="•"/>
            </a:pPr>
            <a:r>
              <a:rPr lang="en-US" sz="2100" dirty="0">
                <a:solidFill>
                  <a:srgbClr val="080808"/>
                </a:solidFill>
                <a:latin typeface="Calibri" panose="020F0502020204030204" pitchFamily="34" charset="0"/>
                <a:cs typeface="Calibri" panose="020F0502020204030204" pitchFamily="34" charset="0"/>
              </a:rPr>
              <a:t>Real Estate Education</a:t>
            </a:r>
          </a:p>
          <a:p>
            <a:pPr marL="800100" lvl="1" indent="-342900" algn="l">
              <a:buFont typeface="Arial" panose="020B0604020202020204" pitchFamily="34" charset="0"/>
              <a:buChar char="•"/>
            </a:pPr>
            <a:r>
              <a:rPr lang="en-US" sz="2100" dirty="0">
                <a:solidFill>
                  <a:srgbClr val="080808"/>
                </a:solidFill>
                <a:latin typeface="Calibri" panose="020F0502020204030204" pitchFamily="34" charset="0"/>
                <a:cs typeface="Calibri" panose="020F0502020204030204" pitchFamily="34" charset="0"/>
              </a:rPr>
              <a:t>Space-time/Money-time scope</a:t>
            </a:r>
          </a:p>
          <a:p>
            <a:pPr marL="800100" lvl="1" indent="-342900" algn="l">
              <a:buFont typeface="Arial" panose="020B0604020202020204" pitchFamily="34" charset="0"/>
              <a:buChar char="•"/>
            </a:pPr>
            <a:r>
              <a:rPr lang="en-US" sz="2100" dirty="0">
                <a:solidFill>
                  <a:srgbClr val="080808"/>
                </a:solidFill>
                <a:latin typeface="Calibri" panose="020F0502020204030204" pitchFamily="34" charset="0"/>
                <a:cs typeface="Calibri" panose="020F0502020204030204" pitchFamily="34" charset="0"/>
              </a:rPr>
              <a:t>Free Resources for Teachers</a:t>
            </a:r>
          </a:p>
          <a:p>
            <a:pPr lvl="1" algn="l"/>
            <a:endParaRPr lang="en-US" sz="2400" b="1" dirty="0">
              <a:solidFill>
                <a:srgbClr val="080808"/>
              </a:solidFill>
            </a:endParaRPr>
          </a:p>
        </p:txBody>
      </p:sp>
      <p:pic>
        <p:nvPicPr>
          <p:cNvPr id="5" name="Picture 4">
            <a:extLst>
              <a:ext uri="{FF2B5EF4-FFF2-40B4-BE49-F238E27FC236}">
                <a16:creationId xmlns:a16="http://schemas.microsoft.com/office/drawing/2014/main" id="{4BEB389D-11A5-44D6-A134-1325904EA607}"/>
              </a:ext>
            </a:extLst>
          </p:cNvPr>
          <p:cNvPicPr>
            <a:picLocks noChangeAspect="1"/>
          </p:cNvPicPr>
          <p:nvPr/>
        </p:nvPicPr>
        <p:blipFill>
          <a:blip r:embed="rId3"/>
          <a:stretch>
            <a:fillRect/>
          </a:stretch>
        </p:blipFill>
        <p:spPr>
          <a:xfrm>
            <a:off x="2360612" y="3955361"/>
            <a:ext cx="7811654" cy="2298350"/>
          </a:xfrm>
          <a:prstGeom prst="rect">
            <a:avLst/>
          </a:prstGeom>
        </p:spPr>
      </p:pic>
    </p:spTree>
    <p:extLst>
      <p:ext uri="{BB962C8B-B14F-4D97-AF65-F5344CB8AC3E}">
        <p14:creationId xmlns:p14="http://schemas.microsoft.com/office/powerpoint/2010/main" val="181498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012" y="152400"/>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Lessons Learned Recap (aka: Lessons Being Learned)</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pic>
        <p:nvPicPr>
          <p:cNvPr id="5" name="Picture 4">
            <a:extLst>
              <a:ext uri="{FF2B5EF4-FFF2-40B4-BE49-F238E27FC236}">
                <a16:creationId xmlns:a16="http://schemas.microsoft.com/office/drawing/2014/main" id="{CFEA83AD-A49C-4E6F-9A54-34A69D2A6243}"/>
              </a:ext>
            </a:extLst>
          </p:cNvPr>
          <p:cNvPicPr>
            <a:picLocks noChangeAspect="1"/>
          </p:cNvPicPr>
          <p:nvPr/>
        </p:nvPicPr>
        <p:blipFill>
          <a:blip r:embed="rId2"/>
          <a:stretch>
            <a:fillRect/>
          </a:stretch>
        </p:blipFill>
        <p:spPr>
          <a:xfrm>
            <a:off x="6094412" y="4956427"/>
            <a:ext cx="5600000" cy="1695238"/>
          </a:xfrm>
          <a:prstGeom prst="rect">
            <a:avLst/>
          </a:prstGeom>
        </p:spPr>
      </p:pic>
      <p:pic>
        <p:nvPicPr>
          <p:cNvPr id="7" name="Picture 6">
            <a:extLst>
              <a:ext uri="{FF2B5EF4-FFF2-40B4-BE49-F238E27FC236}">
                <a16:creationId xmlns:a16="http://schemas.microsoft.com/office/drawing/2014/main" id="{8941D850-95D4-4EC8-91B9-CE7617FC884A}"/>
              </a:ext>
            </a:extLst>
          </p:cNvPr>
          <p:cNvPicPr>
            <a:picLocks noChangeAspect="1"/>
          </p:cNvPicPr>
          <p:nvPr/>
        </p:nvPicPr>
        <p:blipFill>
          <a:blip r:embed="rId3"/>
          <a:stretch>
            <a:fillRect/>
          </a:stretch>
        </p:blipFill>
        <p:spPr>
          <a:xfrm>
            <a:off x="473770" y="963478"/>
            <a:ext cx="4800000" cy="1571429"/>
          </a:xfrm>
          <a:prstGeom prst="rect">
            <a:avLst/>
          </a:prstGeom>
        </p:spPr>
      </p:pic>
      <p:pic>
        <p:nvPicPr>
          <p:cNvPr id="11" name="Picture 10">
            <a:extLst>
              <a:ext uri="{FF2B5EF4-FFF2-40B4-BE49-F238E27FC236}">
                <a16:creationId xmlns:a16="http://schemas.microsoft.com/office/drawing/2014/main" id="{0AA5F99D-ECBF-485F-B04E-935E21F1B056}"/>
              </a:ext>
            </a:extLst>
          </p:cNvPr>
          <p:cNvPicPr>
            <a:picLocks noChangeAspect="1"/>
          </p:cNvPicPr>
          <p:nvPr/>
        </p:nvPicPr>
        <p:blipFill>
          <a:blip r:embed="rId4"/>
          <a:stretch>
            <a:fillRect/>
          </a:stretch>
        </p:blipFill>
        <p:spPr>
          <a:xfrm>
            <a:off x="2360612" y="3409952"/>
            <a:ext cx="4114286" cy="1266667"/>
          </a:xfrm>
          <a:prstGeom prst="rect">
            <a:avLst/>
          </a:prstGeom>
        </p:spPr>
      </p:pic>
      <p:pic>
        <p:nvPicPr>
          <p:cNvPr id="13" name="Picture 12">
            <a:extLst>
              <a:ext uri="{FF2B5EF4-FFF2-40B4-BE49-F238E27FC236}">
                <a16:creationId xmlns:a16="http://schemas.microsoft.com/office/drawing/2014/main" id="{184551D5-749B-4B36-BEE7-5F0D2409FC52}"/>
              </a:ext>
            </a:extLst>
          </p:cNvPr>
          <p:cNvPicPr>
            <a:picLocks noChangeAspect="1"/>
          </p:cNvPicPr>
          <p:nvPr/>
        </p:nvPicPr>
        <p:blipFill>
          <a:blip r:embed="rId5"/>
          <a:stretch>
            <a:fillRect/>
          </a:stretch>
        </p:blipFill>
        <p:spPr>
          <a:xfrm>
            <a:off x="6219393" y="2047895"/>
            <a:ext cx="5393823" cy="1571429"/>
          </a:xfrm>
          <a:prstGeom prst="rect">
            <a:avLst/>
          </a:prstGeom>
        </p:spPr>
      </p:pic>
      <p:sp>
        <p:nvSpPr>
          <p:cNvPr id="14" name="TextBox 13">
            <a:extLst>
              <a:ext uri="{FF2B5EF4-FFF2-40B4-BE49-F238E27FC236}">
                <a16:creationId xmlns:a16="http://schemas.microsoft.com/office/drawing/2014/main" id="{B8EB0D9E-FDC8-4794-A00C-FCBD7150EF7D}"/>
              </a:ext>
            </a:extLst>
          </p:cNvPr>
          <p:cNvSpPr txBox="1"/>
          <p:nvPr/>
        </p:nvSpPr>
        <p:spPr>
          <a:xfrm>
            <a:off x="473770" y="5334000"/>
            <a:ext cx="5239642" cy="1421928"/>
          </a:xfrm>
          <a:prstGeom prst="rect">
            <a:avLst/>
          </a:prstGeom>
          <a:noFill/>
        </p:spPr>
        <p:txBody>
          <a:bodyPr wrap="square" rtlCol="0">
            <a:spAutoFit/>
          </a:bodyPr>
          <a:lstStyle/>
          <a:p>
            <a:pPr>
              <a:lnSpc>
                <a:spcPct val="90000"/>
              </a:lnSpc>
            </a:pPr>
            <a:r>
              <a:rPr lang="en-US" sz="2400" i="1" dirty="0">
                <a:solidFill>
                  <a:srgbClr val="FF0000"/>
                </a:solidFill>
              </a:rPr>
              <a:t>We are at the beginning of a revolution in real estate and education; there’s so, so much to learn…</a:t>
            </a:r>
          </a:p>
        </p:txBody>
      </p:sp>
    </p:spTree>
    <p:extLst>
      <p:ext uri="{BB962C8B-B14F-4D97-AF65-F5344CB8AC3E}">
        <p14:creationId xmlns:p14="http://schemas.microsoft.com/office/powerpoint/2010/main" val="215628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012" y="136081"/>
            <a:ext cx="9753600" cy="838200"/>
          </a:xfrm>
        </p:spPr>
        <p:txBody>
          <a:bodyPr/>
          <a:lstStyle/>
          <a:p>
            <a:pPr algn="ctr"/>
            <a:r>
              <a:rPr lang="en-US" sz="3200" b="1" cap="none" dirty="0">
                <a:solidFill>
                  <a:prstClr val="black"/>
                </a:solidFill>
                <a:latin typeface="Calibri" panose="020F0502020204030204"/>
              </a:rPr>
              <a:t>Educational Focus</a:t>
            </a:r>
            <a:endParaRPr lang="en-US" sz="1600" dirty="0"/>
          </a:p>
        </p:txBody>
      </p:sp>
      <p:sp>
        <p:nvSpPr>
          <p:cNvPr id="3" name="Subtitle 2"/>
          <p:cNvSpPr>
            <a:spLocks noGrp="1"/>
          </p:cNvSpPr>
          <p:nvPr>
            <p:ph type="subTitle" idx="1"/>
          </p:nvPr>
        </p:nvSpPr>
        <p:spPr>
          <a:xfrm>
            <a:off x="3046412" y="1313331"/>
            <a:ext cx="7848600" cy="1429869"/>
          </a:xfrm>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Approach: Interdisciplinary real estate education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080808"/>
                </a:solidFill>
                <a:latin typeface="Calibri" panose="020F0502020204030204" pitchFamily="34" charset="0"/>
                <a:cs typeface="Calibri" panose="020F0502020204030204" pitchFamily="34" charset="0"/>
              </a:rPr>
              <a:t>Delivery Option: Hybrid, blended in-person &amp; on-line</a:t>
            </a:r>
          </a:p>
          <a:p>
            <a:pPr lvl="1" algn="l"/>
            <a:endParaRPr lang="en-US" sz="2400" b="1" dirty="0">
              <a:solidFill>
                <a:srgbClr val="080808"/>
              </a:solidFill>
            </a:endParaRPr>
          </a:p>
        </p:txBody>
      </p:sp>
      <p:pic>
        <p:nvPicPr>
          <p:cNvPr id="5" name="Picture 4">
            <a:extLst>
              <a:ext uri="{FF2B5EF4-FFF2-40B4-BE49-F238E27FC236}">
                <a16:creationId xmlns:a16="http://schemas.microsoft.com/office/drawing/2014/main" id="{AD76ED3C-19C7-4A12-AC45-FC6202692C89}"/>
              </a:ext>
            </a:extLst>
          </p:cNvPr>
          <p:cNvPicPr>
            <a:picLocks noChangeAspect="1"/>
          </p:cNvPicPr>
          <p:nvPr/>
        </p:nvPicPr>
        <p:blipFill>
          <a:blip r:embed="rId2"/>
          <a:stretch>
            <a:fillRect/>
          </a:stretch>
        </p:blipFill>
        <p:spPr>
          <a:xfrm>
            <a:off x="5027612" y="2326565"/>
            <a:ext cx="6781801" cy="3576472"/>
          </a:xfrm>
          <a:prstGeom prst="rect">
            <a:avLst/>
          </a:prstGeom>
        </p:spPr>
      </p:pic>
      <p:pic>
        <p:nvPicPr>
          <p:cNvPr id="6" name="Picture 5">
            <a:extLst>
              <a:ext uri="{FF2B5EF4-FFF2-40B4-BE49-F238E27FC236}">
                <a16:creationId xmlns:a16="http://schemas.microsoft.com/office/drawing/2014/main" id="{C1249DD3-B439-4773-8754-4044DE77C3AA}"/>
              </a:ext>
            </a:extLst>
          </p:cNvPr>
          <p:cNvPicPr>
            <a:picLocks noChangeAspect="1"/>
          </p:cNvPicPr>
          <p:nvPr/>
        </p:nvPicPr>
        <p:blipFill>
          <a:blip r:embed="rId3"/>
          <a:stretch>
            <a:fillRect/>
          </a:stretch>
        </p:blipFill>
        <p:spPr>
          <a:xfrm>
            <a:off x="189269" y="5898744"/>
            <a:ext cx="2857143" cy="752381"/>
          </a:xfrm>
          <a:prstGeom prst="rect">
            <a:avLst/>
          </a:prstGeom>
        </p:spPr>
      </p:pic>
    </p:spTree>
    <p:extLst>
      <p:ext uri="{BB962C8B-B14F-4D97-AF65-F5344CB8AC3E}">
        <p14:creationId xmlns:p14="http://schemas.microsoft.com/office/powerpoint/2010/main" val="21954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761"/>
            <a:ext cx="10287000" cy="838200"/>
          </a:xfrm>
        </p:spPr>
        <p:txBody>
          <a:bodyPr>
            <a:normAutofit fontScale="90000"/>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Lessons Learned Scope: Space-</a:t>
            </a:r>
            <a:r>
              <a:rPr lang="en-US" sz="3200" b="1" cap="none" dirty="0">
                <a:solidFill>
                  <a:prstClr val="black"/>
                </a:solidFill>
                <a:latin typeface="Calibri" panose="020F0502020204030204"/>
              </a:rPr>
              <a:t>time</a:t>
            </a: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 Money-time, Thinking Time</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pic>
        <p:nvPicPr>
          <p:cNvPr id="8" name="Picture 7">
            <a:extLst>
              <a:ext uri="{FF2B5EF4-FFF2-40B4-BE49-F238E27FC236}">
                <a16:creationId xmlns:a16="http://schemas.microsoft.com/office/drawing/2014/main" id="{5E81DF98-9934-4733-90C8-C7D47EF5C057}"/>
              </a:ext>
            </a:extLst>
          </p:cNvPr>
          <p:cNvPicPr>
            <a:picLocks noChangeAspect="1"/>
          </p:cNvPicPr>
          <p:nvPr/>
        </p:nvPicPr>
        <p:blipFill>
          <a:blip r:embed="rId2"/>
          <a:stretch>
            <a:fillRect/>
          </a:stretch>
        </p:blipFill>
        <p:spPr>
          <a:xfrm>
            <a:off x="2055812" y="2370445"/>
            <a:ext cx="7486100" cy="2117109"/>
          </a:xfrm>
          <a:prstGeom prst="rect">
            <a:avLst/>
          </a:prstGeom>
        </p:spPr>
      </p:pic>
    </p:spTree>
    <p:extLst>
      <p:ext uri="{BB962C8B-B14F-4D97-AF65-F5344CB8AC3E}">
        <p14:creationId xmlns:p14="http://schemas.microsoft.com/office/powerpoint/2010/main" val="42634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761"/>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Space-Time: Real Estate Process</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pic>
        <p:nvPicPr>
          <p:cNvPr id="5" name="Picture 4">
            <a:extLst>
              <a:ext uri="{FF2B5EF4-FFF2-40B4-BE49-F238E27FC236}">
                <a16:creationId xmlns:a16="http://schemas.microsoft.com/office/drawing/2014/main" id="{F3DB3380-04DF-4116-9457-1B9A7B3095CF}"/>
              </a:ext>
            </a:extLst>
          </p:cNvPr>
          <p:cNvPicPr>
            <a:picLocks noChangeAspect="1"/>
          </p:cNvPicPr>
          <p:nvPr/>
        </p:nvPicPr>
        <p:blipFill>
          <a:blip r:embed="rId2"/>
          <a:stretch>
            <a:fillRect/>
          </a:stretch>
        </p:blipFill>
        <p:spPr>
          <a:xfrm>
            <a:off x="608012" y="1295400"/>
            <a:ext cx="10495238" cy="3152381"/>
          </a:xfrm>
          <a:prstGeom prst="rect">
            <a:avLst/>
          </a:prstGeom>
        </p:spPr>
      </p:pic>
      <p:pic>
        <p:nvPicPr>
          <p:cNvPr id="7" name="Picture 6">
            <a:extLst>
              <a:ext uri="{FF2B5EF4-FFF2-40B4-BE49-F238E27FC236}">
                <a16:creationId xmlns:a16="http://schemas.microsoft.com/office/drawing/2014/main" id="{D2D80D5A-4509-44D0-9C7D-E92C372EDE6F}"/>
              </a:ext>
            </a:extLst>
          </p:cNvPr>
          <p:cNvPicPr>
            <a:picLocks noChangeAspect="1"/>
          </p:cNvPicPr>
          <p:nvPr/>
        </p:nvPicPr>
        <p:blipFill>
          <a:blip r:embed="rId3"/>
          <a:stretch>
            <a:fillRect/>
          </a:stretch>
        </p:blipFill>
        <p:spPr>
          <a:xfrm>
            <a:off x="379412" y="5791200"/>
            <a:ext cx="3057143" cy="923810"/>
          </a:xfrm>
          <a:prstGeom prst="rect">
            <a:avLst/>
          </a:prstGeom>
        </p:spPr>
      </p:pic>
      <p:sp>
        <p:nvSpPr>
          <p:cNvPr id="10" name="TextBox 9">
            <a:extLst>
              <a:ext uri="{FF2B5EF4-FFF2-40B4-BE49-F238E27FC236}">
                <a16:creationId xmlns:a16="http://schemas.microsoft.com/office/drawing/2014/main" id="{FBF5E8A7-7E04-44E5-8EDD-B4B0B07A04DF}"/>
              </a:ext>
            </a:extLst>
          </p:cNvPr>
          <p:cNvSpPr txBox="1"/>
          <p:nvPr/>
        </p:nvSpPr>
        <p:spPr>
          <a:xfrm>
            <a:off x="4265612" y="4960684"/>
            <a:ext cx="6800633" cy="1754326"/>
          </a:xfrm>
          <a:prstGeom prst="rect">
            <a:avLst/>
          </a:prstGeom>
          <a:noFill/>
        </p:spPr>
        <p:txBody>
          <a:bodyPr wrap="square" rtlCol="0">
            <a:spAutoFit/>
          </a:bodyPr>
          <a:lstStyle/>
          <a:p>
            <a:pPr>
              <a:lnSpc>
                <a:spcPct val="90000"/>
              </a:lnSpc>
            </a:pPr>
            <a:r>
              <a:rPr lang="en-US" sz="2400" i="1" dirty="0">
                <a:solidFill>
                  <a:srgbClr val="FF0000"/>
                </a:solidFill>
                <a:latin typeface="Calibri" panose="020F0502020204030204" pitchFamily="34" charset="0"/>
                <a:cs typeface="Calibri" panose="020F0502020204030204" pitchFamily="34" charset="0"/>
              </a:rPr>
              <a:t>Strategy</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Introductory case-based course to raise awareness of the process and expose students to the breadth of inquiry.</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Mastery of Concepts in other courses in program.</a:t>
            </a:r>
          </a:p>
        </p:txBody>
      </p:sp>
    </p:spTree>
    <p:extLst>
      <p:ext uri="{BB962C8B-B14F-4D97-AF65-F5344CB8AC3E}">
        <p14:creationId xmlns:p14="http://schemas.microsoft.com/office/powerpoint/2010/main" val="41153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761"/>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Project Overview: Prior Project Critiques</a:t>
            </a: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US" sz="1600" dirty="0"/>
          </a:p>
        </p:txBody>
      </p:sp>
      <p:pic>
        <p:nvPicPr>
          <p:cNvPr id="7" name="Picture 6">
            <a:extLst>
              <a:ext uri="{FF2B5EF4-FFF2-40B4-BE49-F238E27FC236}">
                <a16:creationId xmlns:a16="http://schemas.microsoft.com/office/drawing/2014/main" id="{D2D80D5A-4509-44D0-9C7D-E92C372EDE6F}"/>
              </a:ext>
            </a:extLst>
          </p:cNvPr>
          <p:cNvPicPr>
            <a:picLocks noChangeAspect="1"/>
          </p:cNvPicPr>
          <p:nvPr/>
        </p:nvPicPr>
        <p:blipFill>
          <a:blip r:embed="rId2"/>
          <a:stretch>
            <a:fillRect/>
          </a:stretch>
        </p:blipFill>
        <p:spPr>
          <a:xfrm>
            <a:off x="379412" y="5715000"/>
            <a:ext cx="3057143" cy="923810"/>
          </a:xfrm>
          <a:prstGeom prst="rect">
            <a:avLst/>
          </a:prstGeom>
        </p:spPr>
      </p:pic>
      <p:pic>
        <p:nvPicPr>
          <p:cNvPr id="4" name="Picture 3">
            <a:extLst>
              <a:ext uri="{FF2B5EF4-FFF2-40B4-BE49-F238E27FC236}">
                <a16:creationId xmlns:a16="http://schemas.microsoft.com/office/drawing/2014/main" id="{C6B69213-F7AE-4195-B5AA-47C99ACAA3D5}"/>
              </a:ext>
            </a:extLst>
          </p:cNvPr>
          <p:cNvPicPr>
            <a:picLocks noChangeAspect="1"/>
          </p:cNvPicPr>
          <p:nvPr/>
        </p:nvPicPr>
        <p:blipFill>
          <a:blip r:embed="rId3"/>
          <a:stretch>
            <a:fillRect/>
          </a:stretch>
        </p:blipFill>
        <p:spPr>
          <a:xfrm>
            <a:off x="379412" y="925127"/>
            <a:ext cx="9685714" cy="2523809"/>
          </a:xfrm>
          <a:prstGeom prst="rect">
            <a:avLst/>
          </a:prstGeom>
        </p:spPr>
      </p:pic>
      <p:pic>
        <p:nvPicPr>
          <p:cNvPr id="8" name="Picture 7">
            <a:extLst>
              <a:ext uri="{FF2B5EF4-FFF2-40B4-BE49-F238E27FC236}">
                <a16:creationId xmlns:a16="http://schemas.microsoft.com/office/drawing/2014/main" id="{6BAE215B-BDD3-48F3-B815-F7D95A47CD16}"/>
              </a:ext>
            </a:extLst>
          </p:cNvPr>
          <p:cNvPicPr>
            <a:picLocks noChangeAspect="1"/>
          </p:cNvPicPr>
          <p:nvPr/>
        </p:nvPicPr>
        <p:blipFill>
          <a:blip r:embed="rId4"/>
          <a:stretch>
            <a:fillRect/>
          </a:stretch>
        </p:blipFill>
        <p:spPr>
          <a:xfrm>
            <a:off x="5599826" y="2931369"/>
            <a:ext cx="6641073" cy="3505239"/>
          </a:xfrm>
          <a:prstGeom prst="rect">
            <a:avLst/>
          </a:prstGeom>
        </p:spPr>
      </p:pic>
      <p:cxnSp>
        <p:nvCxnSpPr>
          <p:cNvPr id="12" name="Straight Arrow Connector 11">
            <a:extLst>
              <a:ext uri="{FF2B5EF4-FFF2-40B4-BE49-F238E27FC236}">
                <a16:creationId xmlns:a16="http://schemas.microsoft.com/office/drawing/2014/main" id="{AC1394DE-57A2-46BD-81AB-7034F08167BA}"/>
              </a:ext>
            </a:extLst>
          </p:cNvPr>
          <p:cNvCxnSpPr>
            <a:cxnSpLocks/>
            <a:stCxn id="4" idx="3"/>
          </p:cNvCxnSpPr>
          <p:nvPr/>
        </p:nvCxnSpPr>
        <p:spPr>
          <a:xfrm>
            <a:off x="10065126" y="2187032"/>
            <a:ext cx="1744287" cy="61649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3D92CDD-CB6F-4C56-BAB0-6D6BB529D558}"/>
              </a:ext>
            </a:extLst>
          </p:cNvPr>
          <p:cNvCxnSpPr>
            <a:cxnSpLocks/>
          </p:cNvCxnSpPr>
          <p:nvPr/>
        </p:nvCxnSpPr>
        <p:spPr>
          <a:xfrm flipH="1">
            <a:off x="5713412" y="2340629"/>
            <a:ext cx="1752600" cy="1088371"/>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9E6C18A3-846E-4F8B-A9FD-FDBE5EE63F84}"/>
              </a:ext>
            </a:extLst>
          </p:cNvPr>
          <p:cNvSpPr txBox="1"/>
          <p:nvPr/>
        </p:nvSpPr>
        <p:spPr>
          <a:xfrm>
            <a:off x="379412" y="3853242"/>
            <a:ext cx="4724400" cy="1089529"/>
          </a:xfrm>
          <a:prstGeom prst="rect">
            <a:avLst/>
          </a:prstGeom>
          <a:noFill/>
        </p:spPr>
        <p:txBody>
          <a:bodyPr wrap="square" rtlCol="0">
            <a:spAutoFit/>
          </a:bodyPr>
          <a:lstStyle/>
          <a:p>
            <a:pPr>
              <a:lnSpc>
                <a:spcPct val="90000"/>
              </a:lnSpc>
            </a:pPr>
            <a:r>
              <a:rPr lang="en-US" sz="2400" i="1" dirty="0">
                <a:solidFill>
                  <a:srgbClr val="FF0000"/>
                </a:solidFill>
                <a:latin typeface="Calibri" panose="020F0502020204030204" pitchFamily="34" charset="0"/>
                <a:cs typeface="Calibri" panose="020F0502020204030204" pitchFamily="34" charset="0"/>
              </a:rPr>
              <a:t>Students critique prior projects for perspective and orientation. Individual &amp; team-building exercise.</a:t>
            </a:r>
          </a:p>
        </p:txBody>
      </p:sp>
    </p:spTree>
    <p:extLst>
      <p:ext uri="{BB962C8B-B14F-4D97-AF65-F5344CB8AC3E}">
        <p14:creationId xmlns:p14="http://schemas.microsoft.com/office/powerpoint/2010/main" val="330620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304761"/>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Spatial-Market Analysis</a:t>
            </a:r>
            <a:endParaRPr lang="en-US" sz="1600" dirty="0"/>
          </a:p>
        </p:txBody>
      </p:sp>
      <p:pic>
        <p:nvPicPr>
          <p:cNvPr id="7" name="Picture 6">
            <a:extLst>
              <a:ext uri="{FF2B5EF4-FFF2-40B4-BE49-F238E27FC236}">
                <a16:creationId xmlns:a16="http://schemas.microsoft.com/office/drawing/2014/main" id="{D2D80D5A-4509-44D0-9C7D-E92C372EDE6F}"/>
              </a:ext>
            </a:extLst>
          </p:cNvPr>
          <p:cNvPicPr>
            <a:picLocks noChangeAspect="1"/>
          </p:cNvPicPr>
          <p:nvPr/>
        </p:nvPicPr>
        <p:blipFill>
          <a:blip r:embed="rId2"/>
          <a:stretch>
            <a:fillRect/>
          </a:stretch>
        </p:blipFill>
        <p:spPr>
          <a:xfrm>
            <a:off x="379412" y="5791200"/>
            <a:ext cx="3057143" cy="923810"/>
          </a:xfrm>
          <a:prstGeom prst="rect">
            <a:avLst/>
          </a:prstGeom>
        </p:spPr>
      </p:pic>
      <p:pic>
        <p:nvPicPr>
          <p:cNvPr id="4" name="Picture 3">
            <a:extLst>
              <a:ext uri="{FF2B5EF4-FFF2-40B4-BE49-F238E27FC236}">
                <a16:creationId xmlns:a16="http://schemas.microsoft.com/office/drawing/2014/main" id="{A54B5278-D915-4F56-A156-D15AE55C0180}"/>
              </a:ext>
            </a:extLst>
          </p:cNvPr>
          <p:cNvPicPr>
            <a:picLocks noChangeAspect="1"/>
          </p:cNvPicPr>
          <p:nvPr/>
        </p:nvPicPr>
        <p:blipFill>
          <a:blip r:embed="rId3"/>
          <a:stretch>
            <a:fillRect/>
          </a:stretch>
        </p:blipFill>
        <p:spPr>
          <a:xfrm>
            <a:off x="303212" y="1371600"/>
            <a:ext cx="9666667" cy="3361905"/>
          </a:xfrm>
          <a:prstGeom prst="rect">
            <a:avLst/>
          </a:prstGeom>
        </p:spPr>
      </p:pic>
      <p:sp>
        <p:nvSpPr>
          <p:cNvPr id="8" name="TextBox 7">
            <a:extLst>
              <a:ext uri="{FF2B5EF4-FFF2-40B4-BE49-F238E27FC236}">
                <a16:creationId xmlns:a16="http://schemas.microsoft.com/office/drawing/2014/main" id="{1AC2AF8F-00AB-4633-83A7-8248B5FE887A}"/>
              </a:ext>
            </a:extLst>
          </p:cNvPr>
          <p:cNvSpPr txBox="1"/>
          <p:nvPr/>
        </p:nvSpPr>
        <p:spPr>
          <a:xfrm>
            <a:off x="5178980" y="5246435"/>
            <a:ext cx="6173232" cy="1421928"/>
          </a:xfrm>
          <a:prstGeom prst="rect">
            <a:avLst/>
          </a:prstGeom>
          <a:noFill/>
        </p:spPr>
        <p:txBody>
          <a:bodyPr wrap="square" rtlCol="0">
            <a:spAutoFit/>
          </a:bodyPr>
          <a:lstStyle/>
          <a:p>
            <a:pPr>
              <a:lnSpc>
                <a:spcPct val="90000"/>
              </a:lnSpc>
            </a:pPr>
            <a:r>
              <a:rPr lang="en-US" sz="2400" i="1" dirty="0">
                <a:solidFill>
                  <a:srgbClr val="FF0000"/>
                </a:solidFill>
                <a:latin typeface="Calibri" panose="020F0502020204030204" pitchFamily="34" charset="0"/>
                <a:cs typeface="Calibri" panose="020F0502020204030204" pitchFamily="34" charset="0"/>
              </a:rPr>
              <a:t>Asynchronous support materials:</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Reading Modules: Market Analysis Theory &amp; Application</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Tutorial: ESRI Business Analyst, CoStar </a:t>
            </a:r>
          </a:p>
        </p:txBody>
      </p:sp>
      <p:cxnSp>
        <p:nvCxnSpPr>
          <p:cNvPr id="9" name="Straight Arrow Connector 8">
            <a:extLst>
              <a:ext uri="{FF2B5EF4-FFF2-40B4-BE49-F238E27FC236}">
                <a16:creationId xmlns:a16="http://schemas.microsoft.com/office/drawing/2014/main" id="{ED41FD25-D08D-46A5-99F5-0CA4221E0B3F}"/>
              </a:ext>
            </a:extLst>
          </p:cNvPr>
          <p:cNvCxnSpPr>
            <a:cxnSpLocks/>
          </p:cNvCxnSpPr>
          <p:nvPr/>
        </p:nvCxnSpPr>
        <p:spPr>
          <a:xfrm>
            <a:off x="9969879" y="2133600"/>
            <a:ext cx="925133" cy="3112835"/>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762B412B-DBC6-4E2A-984C-27512A2A06EB}"/>
              </a:ext>
            </a:extLst>
          </p:cNvPr>
          <p:cNvCxnSpPr>
            <a:cxnSpLocks/>
          </p:cNvCxnSpPr>
          <p:nvPr/>
        </p:nvCxnSpPr>
        <p:spPr>
          <a:xfrm>
            <a:off x="3122612" y="4596668"/>
            <a:ext cx="1744287" cy="616497"/>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7585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142990"/>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Most Fitting Use Analysis</a:t>
            </a:r>
            <a:endParaRPr lang="en-US" sz="1600" dirty="0"/>
          </a:p>
        </p:txBody>
      </p:sp>
      <p:pic>
        <p:nvPicPr>
          <p:cNvPr id="7" name="Picture 6">
            <a:extLst>
              <a:ext uri="{FF2B5EF4-FFF2-40B4-BE49-F238E27FC236}">
                <a16:creationId xmlns:a16="http://schemas.microsoft.com/office/drawing/2014/main" id="{D2D80D5A-4509-44D0-9C7D-E92C372EDE6F}"/>
              </a:ext>
            </a:extLst>
          </p:cNvPr>
          <p:cNvPicPr>
            <a:picLocks noChangeAspect="1"/>
          </p:cNvPicPr>
          <p:nvPr/>
        </p:nvPicPr>
        <p:blipFill>
          <a:blip r:embed="rId2"/>
          <a:stretch>
            <a:fillRect/>
          </a:stretch>
        </p:blipFill>
        <p:spPr>
          <a:xfrm>
            <a:off x="379412" y="5791200"/>
            <a:ext cx="3057143" cy="923810"/>
          </a:xfrm>
          <a:prstGeom prst="rect">
            <a:avLst/>
          </a:prstGeom>
        </p:spPr>
      </p:pic>
      <p:sp>
        <p:nvSpPr>
          <p:cNvPr id="8" name="TextBox 7">
            <a:extLst>
              <a:ext uri="{FF2B5EF4-FFF2-40B4-BE49-F238E27FC236}">
                <a16:creationId xmlns:a16="http://schemas.microsoft.com/office/drawing/2014/main" id="{1AC2AF8F-00AB-4633-83A7-8248B5FE887A}"/>
              </a:ext>
            </a:extLst>
          </p:cNvPr>
          <p:cNvSpPr txBox="1"/>
          <p:nvPr/>
        </p:nvSpPr>
        <p:spPr>
          <a:xfrm>
            <a:off x="5103812" y="5246435"/>
            <a:ext cx="6934200" cy="1089529"/>
          </a:xfrm>
          <a:prstGeom prst="rect">
            <a:avLst/>
          </a:prstGeom>
          <a:noFill/>
        </p:spPr>
        <p:txBody>
          <a:bodyPr wrap="square" rtlCol="0">
            <a:spAutoFit/>
          </a:bodyPr>
          <a:lstStyle/>
          <a:p>
            <a:pPr>
              <a:lnSpc>
                <a:spcPct val="90000"/>
              </a:lnSpc>
            </a:pPr>
            <a:r>
              <a:rPr lang="en-US" sz="2400" i="1" dirty="0">
                <a:solidFill>
                  <a:srgbClr val="FF0000"/>
                </a:solidFill>
                <a:latin typeface="Calibri" panose="020F0502020204030204" pitchFamily="34" charset="0"/>
                <a:cs typeface="Calibri" panose="020F0502020204030204" pitchFamily="34" charset="0"/>
              </a:rPr>
              <a:t>Experiential &amp; Asynchronous materials:</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Reading Module: Most Fitting Use</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Integrated Building Envelope, Cost &amp; FD/BD Models </a:t>
            </a:r>
          </a:p>
        </p:txBody>
      </p:sp>
      <p:cxnSp>
        <p:nvCxnSpPr>
          <p:cNvPr id="9" name="Straight Arrow Connector 8">
            <a:extLst>
              <a:ext uri="{FF2B5EF4-FFF2-40B4-BE49-F238E27FC236}">
                <a16:creationId xmlns:a16="http://schemas.microsoft.com/office/drawing/2014/main" id="{ED41FD25-D08D-46A5-99F5-0CA4221E0B3F}"/>
              </a:ext>
            </a:extLst>
          </p:cNvPr>
          <p:cNvCxnSpPr>
            <a:cxnSpLocks/>
          </p:cNvCxnSpPr>
          <p:nvPr/>
        </p:nvCxnSpPr>
        <p:spPr>
          <a:xfrm>
            <a:off x="9190708" y="2362200"/>
            <a:ext cx="925133" cy="3112835"/>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EA5A358C-0E7E-4C7E-9397-8754769F63DC}"/>
              </a:ext>
            </a:extLst>
          </p:cNvPr>
          <p:cNvPicPr>
            <a:picLocks noChangeAspect="1"/>
          </p:cNvPicPr>
          <p:nvPr/>
        </p:nvPicPr>
        <p:blipFill>
          <a:blip r:embed="rId3"/>
          <a:stretch>
            <a:fillRect/>
          </a:stretch>
        </p:blipFill>
        <p:spPr>
          <a:xfrm>
            <a:off x="543089" y="1073139"/>
            <a:ext cx="8647619" cy="1904762"/>
          </a:xfrm>
          <a:prstGeom prst="rect">
            <a:avLst/>
          </a:prstGeom>
        </p:spPr>
      </p:pic>
      <p:pic>
        <p:nvPicPr>
          <p:cNvPr id="19" name="Picture 18">
            <a:extLst>
              <a:ext uri="{FF2B5EF4-FFF2-40B4-BE49-F238E27FC236}">
                <a16:creationId xmlns:a16="http://schemas.microsoft.com/office/drawing/2014/main" id="{D2077924-9C6D-46BE-8FC9-97CC7B200EFC}"/>
              </a:ext>
            </a:extLst>
          </p:cNvPr>
          <p:cNvPicPr>
            <a:picLocks noChangeAspect="1"/>
          </p:cNvPicPr>
          <p:nvPr/>
        </p:nvPicPr>
        <p:blipFill>
          <a:blip r:embed="rId4"/>
          <a:stretch>
            <a:fillRect/>
          </a:stretch>
        </p:blipFill>
        <p:spPr>
          <a:xfrm>
            <a:off x="9969915" y="951139"/>
            <a:ext cx="1804090" cy="3770953"/>
          </a:xfrm>
          <a:prstGeom prst="rect">
            <a:avLst/>
          </a:prstGeom>
        </p:spPr>
      </p:pic>
      <p:pic>
        <p:nvPicPr>
          <p:cNvPr id="21" name="Picture 20">
            <a:extLst>
              <a:ext uri="{FF2B5EF4-FFF2-40B4-BE49-F238E27FC236}">
                <a16:creationId xmlns:a16="http://schemas.microsoft.com/office/drawing/2014/main" id="{54265BC2-919F-4CE4-8794-B42B85E74324}"/>
              </a:ext>
            </a:extLst>
          </p:cNvPr>
          <p:cNvPicPr>
            <a:picLocks noChangeAspect="1"/>
          </p:cNvPicPr>
          <p:nvPr/>
        </p:nvPicPr>
        <p:blipFill>
          <a:blip r:embed="rId5"/>
          <a:stretch>
            <a:fillRect/>
          </a:stretch>
        </p:blipFill>
        <p:spPr>
          <a:xfrm>
            <a:off x="414820" y="3918617"/>
            <a:ext cx="4619048" cy="1942857"/>
          </a:xfrm>
          <a:prstGeom prst="rect">
            <a:avLst/>
          </a:prstGeom>
        </p:spPr>
      </p:pic>
      <p:cxnSp>
        <p:nvCxnSpPr>
          <p:cNvPr id="11" name="Straight Arrow Connector 10">
            <a:extLst>
              <a:ext uri="{FF2B5EF4-FFF2-40B4-BE49-F238E27FC236}">
                <a16:creationId xmlns:a16="http://schemas.microsoft.com/office/drawing/2014/main" id="{762B412B-DBC6-4E2A-984C-27512A2A06EB}"/>
              </a:ext>
            </a:extLst>
          </p:cNvPr>
          <p:cNvCxnSpPr>
            <a:cxnSpLocks/>
          </p:cNvCxnSpPr>
          <p:nvPr/>
        </p:nvCxnSpPr>
        <p:spPr>
          <a:xfrm>
            <a:off x="3436555" y="2664636"/>
            <a:ext cx="1520106" cy="1253981"/>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1B4F403C-0C9E-4AEA-8884-83DDF5431200}"/>
              </a:ext>
            </a:extLst>
          </p:cNvPr>
          <p:cNvCxnSpPr>
            <a:cxnSpLocks/>
          </p:cNvCxnSpPr>
          <p:nvPr/>
        </p:nvCxnSpPr>
        <p:spPr>
          <a:xfrm flipH="1">
            <a:off x="543089" y="2700179"/>
            <a:ext cx="211242" cy="1218438"/>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7571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142990"/>
            <a:ext cx="9753600" cy="838200"/>
          </a:xfrm>
        </p:spPr>
        <p:txBody>
          <a:bodyPr/>
          <a:lstStyle/>
          <a:p>
            <a:pPr algn="ct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Money-Time: Real Estate Finance</a:t>
            </a:r>
            <a:endParaRPr lang="en-US" sz="1600" dirty="0"/>
          </a:p>
        </p:txBody>
      </p:sp>
      <p:sp>
        <p:nvSpPr>
          <p:cNvPr id="8" name="TextBox 7">
            <a:extLst>
              <a:ext uri="{FF2B5EF4-FFF2-40B4-BE49-F238E27FC236}">
                <a16:creationId xmlns:a16="http://schemas.microsoft.com/office/drawing/2014/main" id="{1AC2AF8F-00AB-4633-83A7-8248B5FE887A}"/>
              </a:ext>
            </a:extLst>
          </p:cNvPr>
          <p:cNvSpPr txBox="1"/>
          <p:nvPr/>
        </p:nvSpPr>
        <p:spPr>
          <a:xfrm>
            <a:off x="5103812" y="5246435"/>
            <a:ext cx="6934200" cy="1421928"/>
          </a:xfrm>
          <a:prstGeom prst="rect">
            <a:avLst/>
          </a:prstGeom>
          <a:noFill/>
        </p:spPr>
        <p:txBody>
          <a:bodyPr wrap="square" rtlCol="0">
            <a:spAutoFit/>
          </a:bodyPr>
          <a:lstStyle/>
          <a:p>
            <a:pPr>
              <a:lnSpc>
                <a:spcPct val="90000"/>
              </a:lnSpc>
            </a:pPr>
            <a:r>
              <a:rPr lang="en-US" sz="2400" i="1" dirty="0">
                <a:solidFill>
                  <a:srgbClr val="FF0000"/>
                </a:solidFill>
                <a:latin typeface="Calibri" panose="020F0502020204030204" pitchFamily="34" charset="0"/>
                <a:cs typeface="Calibri" panose="020F0502020204030204" pitchFamily="34" charset="0"/>
              </a:rPr>
              <a:t>Experiential &amp; Asynchronous materials:</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Reading Module: Time Value, Mortgages</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Hyperlinked self-paced learning problems</a:t>
            </a:r>
          </a:p>
          <a:p>
            <a:pPr marL="342900" indent="-342900">
              <a:lnSpc>
                <a:spcPct val="90000"/>
              </a:lnSpc>
              <a:buFont typeface="Arial" panose="020B0604020202020204" pitchFamily="34" charset="0"/>
              <a:buChar char="•"/>
            </a:pPr>
            <a:r>
              <a:rPr lang="en-US" sz="2400" i="1" dirty="0">
                <a:solidFill>
                  <a:srgbClr val="FF0000"/>
                </a:solidFill>
                <a:latin typeface="Calibri" panose="020F0502020204030204" pitchFamily="34" charset="0"/>
                <a:cs typeface="Calibri" panose="020F0502020204030204" pitchFamily="34" charset="0"/>
              </a:rPr>
              <a:t>Dynamic formula-based assessment (CANVAS) </a:t>
            </a:r>
          </a:p>
        </p:txBody>
      </p:sp>
      <p:pic>
        <p:nvPicPr>
          <p:cNvPr id="4" name="Picture 3">
            <a:extLst>
              <a:ext uri="{FF2B5EF4-FFF2-40B4-BE49-F238E27FC236}">
                <a16:creationId xmlns:a16="http://schemas.microsoft.com/office/drawing/2014/main" id="{998902C3-3B00-4AEC-8BCF-F6F5EFEA863D}"/>
              </a:ext>
            </a:extLst>
          </p:cNvPr>
          <p:cNvPicPr>
            <a:picLocks noChangeAspect="1"/>
          </p:cNvPicPr>
          <p:nvPr/>
        </p:nvPicPr>
        <p:blipFill>
          <a:blip r:embed="rId2"/>
          <a:stretch>
            <a:fillRect/>
          </a:stretch>
        </p:blipFill>
        <p:spPr>
          <a:xfrm>
            <a:off x="150813" y="5773225"/>
            <a:ext cx="2743199" cy="916478"/>
          </a:xfrm>
          <a:prstGeom prst="rect">
            <a:avLst/>
          </a:prstGeom>
        </p:spPr>
      </p:pic>
      <p:pic>
        <p:nvPicPr>
          <p:cNvPr id="10" name="Picture 9">
            <a:extLst>
              <a:ext uri="{FF2B5EF4-FFF2-40B4-BE49-F238E27FC236}">
                <a16:creationId xmlns:a16="http://schemas.microsoft.com/office/drawing/2014/main" id="{592EBE45-A772-4562-BB32-10646E3C4CA5}"/>
              </a:ext>
            </a:extLst>
          </p:cNvPr>
          <p:cNvPicPr>
            <a:picLocks noChangeAspect="1"/>
          </p:cNvPicPr>
          <p:nvPr/>
        </p:nvPicPr>
        <p:blipFill>
          <a:blip r:embed="rId3"/>
          <a:stretch>
            <a:fillRect/>
          </a:stretch>
        </p:blipFill>
        <p:spPr>
          <a:xfrm>
            <a:off x="57060" y="1459036"/>
            <a:ext cx="11980952" cy="3704762"/>
          </a:xfrm>
          <a:prstGeom prst="rect">
            <a:avLst/>
          </a:prstGeom>
        </p:spPr>
      </p:pic>
    </p:spTree>
    <p:extLst>
      <p:ext uri="{BB962C8B-B14F-4D97-AF65-F5344CB8AC3E}">
        <p14:creationId xmlns:p14="http://schemas.microsoft.com/office/powerpoint/2010/main" val="166684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2869</TotalTime>
  <Words>797</Words>
  <Application>Microsoft Office PowerPoint</Application>
  <PresentationFormat>Custom</PresentationFormat>
  <Paragraphs>102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verdana</vt:lpstr>
      <vt:lpstr>World Presentation 16x9</vt:lpstr>
      <vt:lpstr>Lessons Learned in Blended Teaching and Learning Before and After COVID-19  Presented at:  16th European Real Estate Society (ERES) Education Seminar  in association with the International Real Estate Society (IRES)</vt:lpstr>
      <vt:lpstr>Presentation Preview </vt:lpstr>
      <vt:lpstr>Educational Focus</vt:lpstr>
      <vt:lpstr>Lessons Learned Scope: Space-time, Money-time, Thinking Time </vt:lpstr>
      <vt:lpstr>Space-Time: Real Estate Process </vt:lpstr>
      <vt:lpstr>Project Overview: Prior Project Critiques </vt:lpstr>
      <vt:lpstr>Spatial-Market Analysis</vt:lpstr>
      <vt:lpstr>Most Fitting Use Analysis</vt:lpstr>
      <vt:lpstr>Money-Time: Real Estate Finance</vt:lpstr>
      <vt:lpstr>Time Value of Money: Foundational Learning</vt:lpstr>
      <vt:lpstr>TVM: Experiential Learning</vt:lpstr>
      <vt:lpstr>Dynamic Assessment: Formula-based Quizzes</vt:lpstr>
      <vt:lpstr>Dynamic Assessment Example</vt:lpstr>
      <vt:lpstr>Thinking-Time: Feasibility &amp; Market Analytics  </vt:lpstr>
      <vt:lpstr>Embedding Analytics in Real Estate Education </vt:lpstr>
      <vt:lpstr>Data Visualization in Real Estate Education: Tableau </vt:lpstr>
      <vt:lpstr>Data Analytics in Real Estate Education: Alteryx </vt:lpstr>
      <vt:lpstr>Infusing Future Thinking in Real Estate Education</vt:lpstr>
      <vt:lpstr>Free Analytics &amp; Viz Resources for Academics </vt:lpstr>
      <vt:lpstr>Lessons Learned Recap (aka: Lessons Being Learned)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DeLisle, James R.</dc:creator>
  <cp:lastModifiedBy>DeLisle, James R.</cp:lastModifiedBy>
  <cp:revision>26</cp:revision>
  <dcterms:created xsi:type="dcterms:W3CDTF">2021-01-29T19:35:02Z</dcterms:created>
  <dcterms:modified xsi:type="dcterms:W3CDTF">2021-02-06T19:37:34Z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