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sldIdLst>
    <p:sldId id="256" r:id="rId2"/>
    <p:sldId id="259" r:id="rId3"/>
    <p:sldId id="263" r:id="rId4"/>
    <p:sldId id="1256" r:id="rId5"/>
    <p:sldId id="1257" r:id="rId6"/>
    <p:sldId id="1255" r:id="rId7"/>
    <p:sldId id="1242" r:id="rId8"/>
    <p:sldId id="1244" r:id="rId9"/>
    <p:sldId id="1258" r:id="rId10"/>
    <p:sldId id="1251" r:id="rId11"/>
    <p:sldId id="1252" r:id="rId12"/>
    <p:sldId id="1253" r:id="rId13"/>
    <p:sldId id="1254" r:id="rId14"/>
    <p:sldId id="1269" r:id="rId15"/>
    <p:sldId id="1250" r:id="rId16"/>
    <p:sldId id="1247" r:id="rId17"/>
    <p:sldId id="1263" r:id="rId18"/>
    <p:sldId id="1243" r:id="rId19"/>
    <p:sldId id="1259" r:id="rId20"/>
    <p:sldId id="1260" r:id="rId21"/>
    <p:sldId id="1249" r:id="rId22"/>
    <p:sldId id="260" r:id="rId23"/>
    <p:sldId id="1267" r:id="rId24"/>
    <p:sldId id="1270" r:id="rId25"/>
    <p:sldId id="25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FFB9D-343B-48C3-8DD7-7B4DE73BEA9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E4473-0D76-4CCA-98A1-71A8A33E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7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8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0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9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0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6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9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6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0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75" y="1214438"/>
            <a:ext cx="11349065" cy="2387600"/>
          </a:xfrm>
        </p:spPr>
        <p:txBody>
          <a:bodyPr>
            <a:normAutofit/>
          </a:bodyPr>
          <a:lstStyle/>
          <a:p>
            <a:r>
              <a:rPr lang="en-US" sz="4000" dirty="0"/>
              <a:t>Toward an Understanding of the Nexus of Crime, Place, and Abandoned/Land Bank Buildings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784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1600" dirty="0"/>
              <a:t>Presented by: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dirty="0"/>
              <a:t>Jim DeLisle, Brent Never, and Terry Grissom</a:t>
            </a:r>
          </a:p>
          <a:p>
            <a:r>
              <a:rPr lang="en-US" dirty="0"/>
              <a:t>April 13, 2019</a:t>
            </a:r>
          </a:p>
          <a:p>
            <a:r>
              <a:rPr lang="en-US" sz="1800" dirty="0"/>
              <a:t>American Real Estate Society: Paradise Valley AZ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625" y="0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8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4933-2E46-4772-9200-EF8CFAC8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 for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E6F8E-B3F6-428D-ABF6-C70792E6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904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600" dirty="0"/>
              <a:t>Land Bank: the inventory and status of acquired and disposed residential improved properties</a:t>
            </a:r>
          </a:p>
          <a:p>
            <a:pPr lvl="0"/>
            <a:endParaRPr lang="en-US" sz="2600" dirty="0"/>
          </a:p>
          <a:p>
            <a:r>
              <a:rPr lang="en-US" sz="2600" dirty="0"/>
              <a:t>311 Requests: citizen-generated complaints or queries mapped to individual properties reported by category and type.</a:t>
            </a:r>
          </a:p>
          <a:p>
            <a:endParaRPr lang="en-US" sz="2600" dirty="0"/>
          </a:p>
          <a:p>
            <a:pPr lvl="0"/>
            <a:r>
              <a:rPr lang="en-US" sz="2600" dirty="0"/>
              <a:t>Property Violations:  property-specific violations that recorded by KC-MO in its monitoring and compliance system related to individual properties.</a:t>
            </a:r>
          </a:p>
          <a:p>
            <a:pPr lvl="0"/>
            <a:endParaRPr lang="en-US" sz="2600" dirty="0"/>
          </a:p>
          <a:p>
            <a:r>
              <a:rPr lang="en-US" sz="2600" dirty="0"/>
              <a:t>Building Permits: a range of property-specific building activities including renovations, expansions, new construction, and demolitions.</a:t>
            </a:r>
          </a:p>
          <a:p>
            <a:endParaRPr lang="en-US" sz="2600" dirty="0"/>
          </a:p>
          <a:p>
            <a:pPr lvl="0"/>
            <a:r>
              <a:rPr lang="en-US" sz="2600" dirty="0"/>
              <a:t>Crime: incident reports compiled by the KCPD that feeds into the FBI’s Criminal Justice Information System (CJIS) data system with IBRS codes. </a:t>
            </a:r>
          </a:p>
          <a:p>
            <a:pPr lvl="0"/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5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CBA7-03AF-40DD-9B23-A2617D8C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311 Request Environs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5544B-2C6C-4DD6-8702-805D30B01A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2" y="1385207"/>
            <a:ext cx="6827157" cy="437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039E0-7A63-4B6B-9902-6DB3690E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26" y="3817279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92A-1BD3-48A7-9FFA-9A9F0969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Violations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5FCFF-D157-4F60-8CDC-5B0F45F6B3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5" y="1357380"/>
            <a:ext cx="7143933" cy="414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A50B4-11F2-448C-87C3-103137A71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876" y="4110446"/>
            <a:ext cx="4458942" cy="2649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220CE-475C-4F25-BE02-5CA606F5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841" y="640392"/>
            <a:ext cx="4459224" cy="26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1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14C7-E19A-417F-920E-3EC1AF16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Permits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1CFF4-C8B2-4203-8D11-8B63CD56CB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9" y="1455555"/>
            <a:ext cx="6179685" cy="423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57266F-7649-439B-A5A6-BB771B28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411" y="3752918"/>
            <a:ext cx="4761389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5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725D-6E52-44B3-B1EB-3F2894A2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Incident-based</a:t>
            </a:r>
            <a:br>
              <a:rPr lang="en-US" dirty="0"/>
            </a:br>
            <a:r>
              <a:rPr lang="en-US" dirty="0"/>
              <a:t>Reporting System (NIBRS)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DC408-130E-43CD-8DBF-D38B17EB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4" y="1690689"/>
            <a:ext cx="9489704" cy="4992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78B3D-111E-4ADC-8053-DC635022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409" y="174528"/>
            <a:ext cx="4466077" cy="1516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AF74C-9DAE-461D-AFCC-45F4834D8197}"/>
              </a:ext>
            </a:extLst>
          </p:cNvPr>
          <p:cNvSpPr txBox="1"/>
          <p:nvPr/>
        </p:nvSpPr>
        <p:spPr>
          <a:xfrm>
            <a:off x="9886950" y="2667000"/>
            <a:ext cx="1857375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Uniform Crime Reporting (UCR)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shifting to: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National Incident-based Reporting System (IBRS)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27E02-5FCD-4ABD-8369-6A3FE9D4E91A}"/>
              </a:ext>
            </a:extLst>
          </p:cNvPr>
          <p:cNvSpPr/>
          <p:nvPr/>
        </p:nvSpPr>
        <p:spPr>
          <a:xfrm>
            <a:off x="199844" y="3333750"/>
            <a:ext cx="9489704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9FEA-8B58-42CA-ACD4-390C60CB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Report/IBRS Crime Categories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0A1EF-1D69-4AC5-8CBF-6EAFE6C1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52" y="2509744"/>
            <a:ext cx="4928467" cy="426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AD9E4-C05E-4A01-87BE-8B4D038C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17" y="1521303"/>
            <a:ext cx="3914775" cy="5167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04031B-B0A8-4667-865B-A7261B1B6064}"/>
              </a:ext>
            </a:extLst>
          </p:cNvPr>
          <p:cNvSpPr txBox="1"/>
          <p:nvPr/>
        </p:nvSpPr>
        <p:spPr>
          <a:xfrm>
            <a:off x="349681" y="2538375"/>
            <a:ext cx="9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 IBRS Codes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BE690-DC01-44C5-9D65-B9B91610FD58}"/>
              </a:ext>
            </a:extLst>
          </p:cNvPr>
          <p:cNvSpPr txBox="1"/>
          <p:nvPr/>
        </p:nvSpPr>
        <p:spPr>
          <a:xfrm>
            <a:off x="7436642" y="2040790"/>
            <a:ext cx="350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 Crime Group Categories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9A69C-8ACC-47B3-B62E-E776E3398CB3}"/>
              </a:ext>
            </a:extLst>
          </p:cNvPr>
          <p:cNvSpPr txBox="1"/>
          <p:nvPr/>
        </p:nvSpPr>
        <p:spPr>
          <a:xfrm>
            <a:off x="5800725" y="1479504"/>
            <a:ext cx="596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Crimes Against Persons, Property, and Society</a:t>
            </a:r>
          </a:p>
        </p:txBody>
      </p:sp>
    </p:spTree>
    <p:extLst>
      <p:ext uri="{BB962C8B-B14F-4D97-AF65-F5344CB8AC3E}">
        <p14:creationId xmlns:p14="http://schemas.microsoft.com/office/powerpoint/2010/main" val="108409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D35D-0EB1-4651-8467-2855BCDE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Crimes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FCEBA-28DA-4E54-9E04-6CE5F7BA6D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8" y="1930400"/>
            <a:ext cx="6453505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56A1A5-0332-4229-9C2F-A18406144E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57" y="515937"/>
            <a:ext cx="4755515" cy="282892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5FFB62-4E30-427A-BA30-342DB55D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01" y="3714830"/>
            <a:ext cx="4791871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8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87F2-B731-42CB-917C-392266AC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vs. Unique Crimes in .1m Buffers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E13BF-8B50-41F0-8E29-B7A3AD50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21" y="1828094"/>
            <a:ext cx="8131303" cy="44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4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D13F-DE35-4E08-8549-4DA587F2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Crimes Against Persons vs. Property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D15E7-9A0A-4460-8F93-7926DC0E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01" y="1473443"/>
            <a:ext cx="8839324" cy="50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D13F-DE35-4E08-8549-4DA587F2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Crimes that Declined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D3FB5-0AA6-4569-8216-D97E847E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4" y="1933504"/>
            <a:ext cx="11339106" cy="35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4399" y="1395384"/>
            <a:ext cx="10363826" cy="4824754"/>
          </a:xfrm>
        </p:spPr>
        <p:txBody>
          <a:bodyPr>
            <a:normAutofit fontScale="85000" lnSpcReduction="20000"/>
          </a:bodyPr>
          <a:lstStyle/>
          <a:p>
            <a:r>
              <a:rPr lang="en-US" b="1" cap="none" dirty="0"/>
              <a:t>Urban Blight &amp; Crime</a:t>
            </a:r>
          </a:p>
          <a:p>
            <a:pPr lvl="1"/>
            <a:r>
              <a:rPr lang="en-US" cap="none" dirty="0"/>
              <a:t>A </a:t>
            </a:r>
            <a:r>
              <a:rPr lang="en-US" dirty="0"/>
              <a:t>c</a:t>
            </a:r>
            <a:r>
              <a:rPr lang="en-US" cap="none" dirty="0"/>
              <a:t>ritical problem in many urban </a:t>
            </a:r>
            <a:r>
              <a:rPr lang="en-US" dirty="0"/>
              <a:t>markets, especially shrinking </a:t>
            </a:r>
            <a:endParaRPr lang="en-US" cap="none" dirty="0"/>
          </a:p>
          <a:p>
            <a:pPr lvl="1"/>
            <a:r>
              <a:rPr lang="en-US" dirty="0"/>
              <a:t>Complex, multidimensional nature of blight</a:t>
            </a:r>
          </a:p>
          <a:p>
            <a:pPr lvl="1"/>
            <a:r>
              <a:rPr lang="en-US" cap="none" dirty="0"/>
              <a:t>Cause and effect</a:t>
            </a:r>
          </a:p>
          <a:p>
            <a:pPr lvl="1"/>
            <a:endParaRPr lang="en-US" cap="none" dirty="0"/>
          </a:p>
          <a:p>
            <a:r>
              <a:rPr lang="en-US" b="1" cap="none" dirty="0"/>
              <a:t>Abandoned Housing</a:t>
            </a:r>
          </a:p>
          <a:p>
            <a:pPr lvl="1"/>
            <a:r>
              <a:rPr lang="en-US" cap="none" dirty="0"/>
              <a:t>A Significant Component </a:t>
            </a:r>
            <a:r>
              <a:rPr lang="en-US" dirty="0"/>
              <a:t>of t</a:t>
            </a:r>
            <a:r>
              <a:rPr lang="en-US" cap="none" dirty="0"/>
              <a:t>he Urban Blight Problem</a:t>
            </a:r>
          </a:p>
          <a:p>
            <a:pPr lvl="1"/>
            <a:r>
              <a:rPr lang="en-US" dirty="0"/>
              <a:t>Despite some successes, abandoned housing continues to deepen blight</a:t>
            </a:r>
          </a:p>
          <a:p>
            <a:pPr lvl="1"/>
            <a:r>
              <a:rPr lang="en-US" dirty="0"/>
              <a:t>Land Banks have helped return some properties to productive use</a:t>
            </a:r>
          </a:p>
          <a:p>
            <a:pPr lvl="1"/>
            <a:endParaRPr lang="en-US" cap="none" dirty="0"/>
          </a:p>
          <a:p>
            <a:r>
              <a:rPr lang="en-US" b="1" dirty="0"/>
              <a:t>Research Questions</a:t>
            </a:r>
          </a:p>
          <a:p>
            <a:pPr lvl="1"/>
            <a:r>
              <a:rPr lang="en-US" cap="none" dirty="0"/>
              <a:t>Are crime rates associated with the decision to abandon housing?</a:t>
            </a:r>
          </a:p>
          <a:p>
            <a:pPr lvl="1"/>
            <a:r>
              <a:rPr lang="en-US" cap="none" dirty="0"/>
              <a:t>What other “Place-making” variables affect the abandonment decision?</a:t>
            </a:r>
          </a:p>
          <a:p>
            <a:pPr lvl="1"/>
            <a:r>
              <a:rPr lang="en-US" cap="none" dirty="0"/>
              <a:t>Is there some contagion associated with externalities, both positive and negative?</a:t>
            </a:r>
          </a:p>
          <a:p>
            <a:pPr lvl="1"/>
            <a:r>
              <a:rPr lang="en-US" cap="none" dirty="0"/>
              <a:t>Does removal of abandoned housing mitigate externalities (e.g., reduce crime)?</a:t>
            </a:r>
          </a:p>
          <a:p>
            <a:pPr lvl="1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4DBDC10-6001-4DC7-ABED-F014D9EB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37862"/>
            <a:ext cx="10364451" cy="757522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161000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D13F-DE35-4E08-8549-4DA587F2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Crime that Increased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2F6AE-6D0A-4608-9E11-30CADEFC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7" y="1997005"/>
            <a:ext cx="11793846" cy="32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40AF-E9E5-4699-ADE7-D809CA23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Effects on/of Environs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68693-F13A-4E09-BB5F-3B1F4B24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8" y="2020388"/>
            <a:ext cx="10340589" cy="42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2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77623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Conclusions….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41" y="258270"/>
            <a:ext cx="4039190" cy="2075740"/>
          </a:xfrm>
          <a:prstGeom prst="rect">
            <a:avLst/>
          </a:prstGeom>
        </p:spPr>
      </p:pic>
      <p:sp>
        <p:nvSpPr>
          <p:cNvPr id="5" name="Content Placeholder 9"/>
          <p:cNvSpPr txBox="1">
            <a:spLocks/>
          </p:cNvSpPr>
          <p:nvPr/>
        </p:nvSpPr>
        <p:spPr>
          <a:xfrm>
            <a:off x="310092" y="2086252"/>
            <a:ext cx="11195367" cy="43056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Abandonment/Urban Blight Problem</a:t>
            </a:r>
          </a:p>
          <a:p>
            <a:pPr lvl="1"/>
            <a:r>
              <a:rPr lang="en-US" dirty="0"/>
              <a:t>Applied theory and spatial analytics can provide insights</a:t>
            </a:r>
          </a:p>
          <a:p>
            <a:pPr lvl="1"/>
            <a:r>
              <a:rPr lang="en-US" dirty="0"/>
              <a:t>Interdisciplinarity: it’s all connected (environs, health, crime, </a:t>
            </a:r>
            <a:r>
              <a:rPr lang="en-US" dirty="0" err="1"/>
              <a:t>indiv</a:t>
            </a:r>
            <a:r>
              <a:rPr lang="en-US" dirty="0"/>
              <a:t>. behaviors, engagement)</a:t>
            </a:r>
          </a:p>
          <a:p>
            <a:pPr lvl="1"/>
            <a:r>
              <a:rPr lang="en-US" dirty="0"/>
              <a:t>Outcomes based on behavioral processes in which place matters</a:t>
            </a:r>
          </a:p>
          <a:p>
            <a:pPr lvl="1"/>
            <a:r>
              <a:rPr lang="en-US" dirty="0"/>
              <a:t>Dependent and predictor variables have cause and effect relationships</a:t>
            </a:r>
          </a:p>
          <a:p>
            <a:pPr lvl="1"/>
            <a:endParaRPr lang="en-US" dirty="0"/>
          </a:p>
          <a:p>
            <a:r>
              <a:rPr lang="en-US" dirty="0"/>
              <a:t>Future Research….</a:t>
            </a:r>
          </a:p>
          <a:p>
            <a:pPr lvl="1"/>
            <a:r>
              <a:rPr lang="en-US" dirty="0"/>
              <a:t>Multi-level modeling</a:t>
            </a:r>
          </a:p>
          <a:p>
            <a:pPr lvl="1"/>
            <a:r>
              <a:rPr lang="en-US" dirty="0"/>
              <a:t>Differences in Differences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4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4102-3A69-4833-80CB-828D2FA0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Bank: Environs Multi-Level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E417-CBEE-4A0F-A27A-302067F4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" y="1825625"/>
            <a:ext cx="1209675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Levels</a:t>
            </a:r>
          </a:p>
          <a:p>
            <a:r>
              <a:rPr lang="en-US" dirty="0"/>
              <a:t>One		Abandonment/LB Property Attributes (condition, value, 311/PV history)  </a:t>
            </a:r>
          </a:p>
          <a:p>
            <a:pPr lvl="1"/>
            <a:r>
              <a:rPr lang="en-US" dirty="0"/>
              <a:t>Two		Decision-makers Buyers Profiles, LB Policies  ($1 sales, buyer vetting)}</a:t>
            </a:r>
          </a:p>
          <a:p>
            <a:pPr lvl="2"/>
            <a:r>
              <a:rPr lang="en-US" dirty="0"/>
              <a:t>Three			Environ Indicators (311s, PVs, Crime, delinquency, vacancy, BPs)</a:t>
            </a:r>
          </a:p>
          <a:p>
            <a:pPr lvl="3"/>
            <a:r>
              <a:rPr lang="en-US" dirty="0"/>
              <a:t>Four			Demographics (age, HH status, race/ethnicity, education, income)</a:t>
            </a:r>
          </a:p>
          <a:p>
            <a:pPr lvl="4"/>
            <a:r>
              <a:rPr lang="en-US" dirty="0"/>
              <a:t>Five				Neighborhood (tenure, organization, engagement, vision)</a:t>
            </a:r>
          </a:p>
          <a:p>
            <a:pPr lvl="5"/>
            <a:r>
              <a:rPr lang="en-US" dirty="0"/>
              <a:t>Six					Community Policies (co-production, demolitions, crime)</a:t>
            </a:r>
          </a:p>
          <a:p>
            <a:pPr lvl="6"/>
            <a:r>
              <a:rPr lang="en-US" dirty="0"/>
              <a:t>Seven					Society (values, policies, programs, economy)</a:t>
            </a:r>
          </a:p>
          <a:p>
            <a:pPr marL="0" indent="0">
              <a:buNone/>
            </a:pPr>
            <a:r>
              <a:rPr lang="en-US" dirty="0"/>
              <a:t>Interactions		</a:t>
            </a:r>
          </a:p>
          <a:p>
            <a:pPr lvl="1"/>
            <a:r>
              <a:rPr lang="en-US" dirty="0"/>
              <a:t>1-2, 1-3, 1-5, 1-6</a:t>
            </a:r>
          </a:p>
          <a:p>
            <a:pPr lvl="2"/>
            <a:r>
              <a:rPr lang="en-US" dirty="0"/>
              <a:t>2-1, 2-3, 2-4, 2-5</a:t>
            </a:r>
          </a:p>
          <a:p>
            <a:pPr lvl="3"/>
            <a:r>
              <a:rPr lang="en-US" dirty="0"/>
              <a:t>3-5……</a:t>
            </a:r>
          </a:p>
          <a:p>
            <a:r>
              <a:rPr lang="en-US" dirty="0"/>
              <a:t>Key Components</a:t>
            </a:r>
          </a:p>
          <a:p>
            <a:pPr lvl="1"/>
            <a:r>
              <a:rPr lang="en-US" dirty="0"/>
              <a:t>Specification of predictor variables from multiple levels (Fixed Effects) – Variables to include – Key interactions</a:t>
            </a:r>
          </a:p>
          <a:p>
            <a:pPr lvl="1"/>
            <a:r>
              <a:rPr lang="en-US" dirty="0"/>
              <a:t>Specification of correlation among responses from same clusters (Random Effects</a:t>
            </a:r>
          </a:p>
        </p:txBody>
      </p:sp>
    </p:spTree>
    <p:extLst>
      <p:ext uri="{BB962C8B-B14F-4D97-AF65-F5344CB8AC3E}">
        <p14:creationId xmlns:p14="http://schemas.microsoft.com/office/powerpoint/2010/main" val="376045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2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Differences Model Specification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2747" y="859708"/>
            <a:ext cx="10515600" cy="542679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considers the interaction of crime as a loss (L(.) generating activity 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hence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occurs over time as a sequence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activities of independent or adaptive variables/forces that impact properties (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people/decision agents (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a(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i,t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subscripts set up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 event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property:space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 in t.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bank environment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Regime/policy operation of the Land Bank and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After-Bank state or market.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crimes in and over time set up a Y-Vertical vector summing to all crimes occurring in a given time period of the specified regime or state (S(it))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)|S(t) , such that the column sequence is ((L(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)|S(t=1),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)|S(2)….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)|S(T).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column is then summed and reflects an idiosyncratic average and spread.  It also allows the calculation of event based frequency distributions of crimes per time period.</a:t>
            </a:r>
          </a:p>
        </p:txBody>
      </p:sp>
    </p:spTree>
    <p:extLst>
      <p:ext uri="{BB962C8B-B14F-4D97-AF65-F5344CB8AC3E}">
        <p14:creationId xmlns:p14="http://schemas.microsoft.com/office/powerpoint/2010/main" val="2682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185"/>
            <a:ext cx="10515600" cy="472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and Methodology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9556"/>
            <a:ext cx="10515600" cy="5991851"/>
          </a:xfrm>
        </p:spPr>
        <p:txBody>
          <a:bodyPr>
            <a:normAutofit/>
          </a:bodyPr>
          <a:lstStyle/>
          <a:p>
            <a:r>
              <a:rPr lang="en-US" dirty="0"/>
              <a:t>Total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per Bank regime expressed as: 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=1),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)|S(2)….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)|S(I).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vector distribution allow the measure of the joint distributions of each crime period time (year/month) and the distribution of crimes across the regime.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a probability matrix of crime per unit of time of the form: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)|S(t=1),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)|S(2)….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)|S(T)  = C(Ui((L(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=1),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)|S(2)…. L(</a:t>
            </a:r>
            <a:r>
              <a:rPr lang="en-US" dirty="0"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Algerian" panose="04020705040A02060702" pitchFamily="82" charset="0"/>
                <a:cs typeface="Times New Roman" panose="02020603050405020304" pitchFamily="18" charset="0"/>
              </a:rPr>
              <a:t>(</a:t>
            </a:r>
            <a:r>
              <a:rPr lang="en-US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)|S(I)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 indicated is a copula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an association of activities without having assuming in advance independence, adaptive relations or equivalent time units.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 turn allows a difference in differences causality test.</a:t>
            </a:r>
          </a:p>
        </p:txBody>
      </p:sp>
    </p:spTree>
    <p:extLst>
      <p:ext uri="{BB962C8B-B14F-4D97-AF65-F5344CB8AC3E}">
        <p14:creationId xmlns:p14="http://schemas.microsoft.com/office/powerpoint/2010/main" val="423617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047" y="258877"/>
            <a:ext cx="2432483" cy="17577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470" y="258877"/>
            <a:ext cx="5578225" cy="14989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Prior Exploratory Analysis</a:t>
            </a:r>
          </a:p>
          <a:p>
            <a:r>
              <a:rPr lang="en-US" dirty="0"/>
              <a:t>Data Stratification: Single Family Residential</a:t>
            </a:r>
          </a:p>
          <a:p>
            <a:r>
              <a:rPr lang="en-US" dirty="0"/>
              <a:t>Sold to Owner-User; Sold to Investor-Landlord</a:t>
            </a:r>
          </a:p>
          <a:p>
            <a:r>
              <a:rPr lang="en-US" dirty="0"/>
              <a:t>Geography: Urban Core Census Tracts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43" y="1498900"/>
            <a:ext cx="7310612" cy="52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0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573" y="258877"/>
            <a:ext cx="8499073" cy="149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Prior Geospatial Analysis: Spatial Dependence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2" y="2529454"/>
            <a:ext cx="4254335" cy="3873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7BF5DC-D353-415E-9B5A-F7E4893F1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50" y="1315601"/>
            <a:ext cx="6111441" cy="2427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8A11C1-10AB-4673-B79C-E30BF55251A1}"/>
              </a:ext>
            </a:extLst>
          </p:cNvPr>
          <p:cNvSpPr txBox="1"/>
          <p:nvPr/>
        </p:nvSpPr>
        <p:spPr>
          <a:xfrm>
            <a:off x="7934325" y="1857375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Moran’s i: .672231</a:t>
            </a:r>
          </a:p>
        </p:txBody>
      </p:sp>
    </p:spTree>
    <p:extLst>
      <p:ext uri="{BB962C8B-B14F-4D97-AF65-F5344CB8AC3E}">
        <p14:creationId xmlns:p14="http://schemas.microsoft.com/office/powerpoint/2010/main" val="264464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470" y="258877"/>
            <a:ext cx="6474119" cy="149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Variables (Model 1: (Full), Spatial Lag)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23" y="1518082"/>
            <a:ext cx="7500358" cy="5043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C49E9-4BDA-49F4-B57E-C033C169DAEC}"/>
              </a:ext>
            </a:extLst>
          </p:cNvPr>
          <p:cNvSpPr txBox="1"/>
          <p:nvPr/>
        </p:nvSpPr>
        <p:spPr>
          <a:xfrm>
            <a:off x="6246689" y="2496620"/>
            <a:ext cx="5421436" cy="41549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Good, but at the Census Tract level which is too broad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Shift to proximate areas (Environs)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Buffers: .1 mile, .2 mile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Implications of Shift in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demographics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Focus on Environs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Apply Multi-level analysis</a:t>
            </a:r>
          </a:p>
        </p:txBody>
      </p:sp>
    </p:spTree>
    <p:extLst>
      <p:ext uri="{BB962C8B-B14F-4D97-AF65-F5344CB8AC3E}">
        <p14:creationId xmlns:p14="http://schemas.microsoft.com/office/powerpoint/2010/main" val="40832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7F81-B0D9-4530-8D03-1ACE0C8B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Design:</a:t>
            </a:r>
            <a:br>
              <a:rPr lang="en-US" dirty="0"/>
            </a:br>
            <a:r>
              <a:rPr lang="en-US" dirty="0"/>
              <a:t>Abandonment and Place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888BBB2-B86A-47D7-928B-91898684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96" y="289686"/>
            <a:ext cx="3062178" cy="2296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26723-693A-401D-BA19-EC5C3EF2A8D5}"/>
              </a:ext>
            </a:extLst>
          </p:cNvPr>
          <p:cNvSpPr txBox="1"/>
          <p:nvPr/>
        </p:nvSpPr>
        <p:spPr>
          <a:xfrm>
            <a:off x="2997608" y="2475841"/>
            <a:ext cx="498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= f(Environ Conditions)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92965-5107-4607-A008-AF99D9AE73EE}"/>
              </a:ext>
            </a:extLst>
          </p:cNvPr>
          <p:cNvSpPr txBox="1"/>
          <p:nvPr/>
        </p:nvSpPr>
        <p:spPr>
          <a:xfrm>
            <a:off x="4171547" y="3139610"/>
            <a:ext cx="2306305" cy="224676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311 Call Requests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Property Violations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Building Permits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ECC7F-8814-4335-A8A6-6501275C6A0A}"/>
              </a:ext>
            </a:extLst>
          </p:cNvPr>
          <p:cNvSpPr txBox="1"/>
          <p:nvPr/>
        </p:nvSpPr>
        <p:spPr>
          <a:xfrm>
            <a:off x="385036" y="1812072"/>
            <a:ext cx="522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Abandonment/Sale = f(Place)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587728-8F59-46C8-B794-D4218A1948A5}"/>
              </a:ext>
            </a:extLst>
          </p:cNvPr>
          <p:cNvCxnSpPr/>
          <p:nvPr/>
        </p:nvCxnSpPr>
        <p:spPr>
          <a:xfrm>
            <a:off x="1733006" y="6035040"/>
            <a:ext cx="836022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817896-C985-4463-849C-65E06833A942}"/>
              </a:ext>
            </a:extLst>
          </p:cNvPr>
          <p:cNvSpPr txBox="1"/>
          <p:nvPr/>
        </p:nvSpPr>
        <p:spPr>
          <a:xfrm>
            <a:off x="529118" y="6133941"/>
            <a:ext cx="225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Pre-Abandonment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3330AE-31E6-47BF-B350-904C1F0E1AD0}"/>
              </a:ext>
            </a:extLst>
          </p:cNvPr>
          <p:cNvSpPr txBox="1"/>
          <p:nvPr/>
        </p:nvSpPr>
        <p:spPr>
          <a:xfrm>
            <a:off x="2894864" y="6318607"/>
            <a:ext cx="225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Abandonment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15B501-D161-40BE-9956-531791F7B4C6}"/>
              </a:ext>
            </a:extLst>
          </p:cNvPr>
          <p:cNvSpPr txBox="1"/>
          <p:nvPr/>
        </p:nvSpPr>
        <p:spPr>
          <a:xfrm>
            <a:off x="6477852" y="6389131"/>
            <a:ext cx="828783" cy="36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69DCD-EC8F-4BE1-947D-C216DB43AB72}"/>
              </a:ext>
            </a:extLst>
          </p:cNvPr>
          <p:cNvSpPr txBox="1"/>
          <p:nvPr/>
        </p:nvSpPr>
        <p:spPr>
          <a:xfrm>
            <a:off x="7750138" y="6271707"/>
            <a:ext cx="225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Post-Sale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651A8E-3093-4290-84B1-034FB1D7165A}"/>
              </a:ext>
            </a:extLst>
          </p:cNvPr>
          <p:cNvCxnSpPr/>
          <p:nvPr/>
        </p:nvCxnSpPr>
        <p:spPr>
          <a:xfrm>
            <a:off x="3637052" y="5732980"/>
            <a:ext cx="0" cy="538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E22254-5D9B-4472-9014-16A8162D3927}"/>
              </a:ext>
            </a:extLst>
          </p:cNvPr>
          <p:cNvCxnSpPr/>
          <p:nvPr/>
        </p:nvCxnSpPr>
        <p:spPr>
          <a:xfrm>
            <a:off x="6810054" y="5732979"/>
            <a:ext cx="0" cy="538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Left-Right-Up 17">
            <a:extLst>
              <a:ext uri="{FF2B5EF4-FFF2-40B4-BE49-F238E27FC236}">
                <a16:creationId xmlns:a16="http://schemas.microsoft.com/office/drawing/2014/main" id="{26EE7090-5FE5-4487-8FE9-CEA846B42469}"/>
              </a:ext>
            </a:extLst>
          </p:cNvPr>
          <p:cNvSpPr/>
          <p:nvPr/>
        </p:nvSpPr>
        <p:spPr>
          <a:xfrm>
            <a:off x="3855750" y="5321970"/>
            <a:ext cx="2622102" cy="61417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437C7A23-7491-433E-85F5-776BE3A3212C}"/>
              </a:ext>
            </a:extLst>
          </p:cNvPr>
          <p:cNvSpPr/>
          <p:nvPr/>
        </p:nvSpPr>
        <p:spPr>
          <a:xfrm>
            <a:off x="1579652" y="3887963"/>
            <a:ext cx="1684962" cy="19616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A23D2540-F4B9-42E8-B965-120D26F8459C}"/>
              </a:ext>
            </a:extLst>
          </p:cNvPr>
          <p:cNvSpPr/>
          <p:nvPr/>
        </p:nvSpPr>
        <p:spPr>
          <a:xfrm>
            <a:off x="7037234" y="4112572"/>
            <a:ext cx="1414410" cy="1771437"/>
          </a:xfrm>
          <a:prstGeom prst="rightArrowCallout">
            <a:avLst>
              <a:gd name="adj1" fmla="val 25000"/>
              <a:gd name="adj2" fmla="val 31428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8" y="-1204"/>
            <a:ext cx="10515600" cy="1325563"/>
          </a:xfrm>
        </p:spPr>
        <p:txBody>
          <a:bodyPr/>
          <a:lstStyle/>
          <a:p>
            <a:r>
              <a:rPr lang="en-US"/>
              <a:t>Land Bank Properties: Before, During &amp; After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569" y="943805"/>
            <a:ext cx="2331546" cy="2904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42" y="3713584"/>
            <a:ext cx="2173749" cy="2904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D7DE2-5B5B-4BDA-99CA-4218F367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49" y="1385795"/>
            <a:ext cx="1901930" cy="2327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86796-AACA-46DA-9FB4-B1886A356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955" y="4180629"/>
            <a:ext cx="1997243" cy="2583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58BA7-5101-4C44-9836-492428FEB37E}"/>
              </a:ext>
            </a:extLst>
          </p:cNvPr>
          <p:cNvSpPr txBox="1"/>
          <p:nvPr/>
        </p:nvSpPr>
        <p:spPr>
          <a:xfrm>
            <a:off x="329696" y="1016463"/>
            <a:ext cx="13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Owned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509E1-D660-4710-AD0D-63FF62128CB5}"/>
              </a:ext>
            </a:extLst>
          </p:cNvPr>
          <p:cNvSpPr txBox="1"/>
          <p:nvPr/>
        </p:nvSpPr>
        <p:spPr>
          <a:xfrm>
            <a:off x="9712505" y="3672673"/>
            <a:ext cx="13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134BA5-FA50-4AD9-A0A2-2A83D91D95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79" y="2178926"/>
            <a:ext cx="5211435" cy="45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12158-1E0B-4480-8329-E729A4FC5D39}"/>
              </a:ext>
            </a:extLst>
          </p:cNvPr>
          <p:cNvSpPr txBox="1"/>
          <p:nvPr/>
        </p:nvSpPr>
        <p:spPr>
          <a:xfrm>
            <a:off x="178237" y="5399513"/>
            <a:ext cx="13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C4BC0-520D-42A6-A088-9C3B1D05AAB2}"/>
              </a:ext>
            </a:extLst>
          </p:cNvPr>
          <p:cNvSpPr txBox="1"/>
          <p:nvPr/>
        </p:nvSpPr>
        <p:spPr>
          <a:xfrm>
            <a:off x="8648575" y="1141523"/>
            <a:ext cx="13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BBA741-EBB1-4DFF-8BE7-B6365321C38D}"/>
              </a:ext>
            </a:extLst>
          </p:cNvPr>
          <p:cNvSpPr/>
          <p:nvPr/>
        </p:nvSpPr>
        <p:spPr>
          <a:xfrm>
            <a:off x="3437449" y="1510855"/>
            <a:ext cx="4702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 population so significance tests not important</a:t>
            </a:r>
          </a:p>
        </p:txBody>
      </p:sp>
    </p:spTree>
    <p:extLst>
      <p:ext uri="{BB962C8B-B14F-4D97-AF65-F5344CB8AC3E}">
        <p14:creationId xmlns:p14="http://schemas.microsoft.com/office/powerpoint/2010/main" val="9055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59" y="51237"/>
            <a:ext cx="10515600" cy="1325563"/>
          </a:xfrm>
        </p:spPr>
        <p:txBody>
          <a:bodyPr/>
          <a:lstStyle/>
          <a:p>
            <a:r>
              <a:rPr lang="en-US" dirty="0"/>
              <a:t>“$1 House” &amp; “$999” Land Bank Programs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59" y="1523788"/>
            <a:ext cx="2147596" cy="1341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7200" y="6126164"/>
            <a:ext cx="1434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The Kansas City Star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A67E9-F024-45B2-8BDE-D77E5516C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06" y="3227454"/>
            <a:ext cx="5292450" cy="1613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F2477-436F-4880-BB15-834CDD956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32279"/>
            <a:ext cx="5868085" cy="163281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5F1ED60-962C-4623-ADC9-67749EC77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9563" y="3152012"/>
            <a:ext cx="3630546" cy="2722909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6E82C58-DB16-44AD-ACF1-0244FA6D0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3" y="4099220"/>
            <a:ext cx="3319358" cy="2489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E4F1BB-10F7-4C88-AD78-B4E241525631}"/>
              </a:ext>
            </a:extLst>
          </p:cNvPr>
          <p:cNvSpPr txBox="1"/>
          <p:nvPr/>
        </p:nvSpPr>
        <p:spPr>
          <a:xfrm>
            <a:off x="1072115" y="5334212"/>
            <a:ext cx="246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Geographically Focused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17A52E-875E-4D9D-BF9C-5AFDDCE49DCD}"/>
              </a:ext>
            </a:extLst>
          </p:cNvPr>
          <p:cNvSpPr txBox="1"/>
          <p:nvPr/>
        </p:nvSpPr>
        <p:spPr>
          <a:xfrm>
            <a:off x="7154919" y="3110633"/>
            <a:ext cx="203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Scattered: Dangerous Buildings</a:t>
            </a:r>
          </a:p>
        </p:txBody>
      </p:sp>
    </p:spTree>
    <p:extLst>
      <p:ext uri="{BB962C8B-B14F-4D97-AF65-F5344CB8AC3E}">
        <p14:creationId xmlns:p14="http://schemas.microsoft.com/office/powerpoint/2010/main" val="6310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9FEA-8B58-42CA-ACD4-390C60CB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Incidents and Spatial Buffers</a:t>
            </a:r>
          </a:p>
        </p:txBody>
      </p:sp>
      <p:pic>
        <p:nvPicPr>
          <p:cNvPr id="1026" name="Picture 2" descr="C:\Users\JRDELI~1\AppData\Local\Temp\SNAGHTML4e30366.PNG">
            <a:extLst>
              <a:ext uri="{FF2B5EF4-FFF2-40B4-BE49-F238E27FC236}">
                <a16:creationId xmlns:a16="http://schemas.microsoft.com/office/drawing/2014/main" id="{C5D5FD7E-9D21-472D-8020-98A49DF1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" y="1306286"/>
            <a:ext cx="4310036" cy="54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3549C-A4E5-4313-972A-32893C548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972" y="2021276"/>
            <a:ext cx="3118010" cy="4261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6FD4D4-5A47-4894-820C-57E237E5D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487" y="259061"/>
            <a:ext cx="2771039" cy="3164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A67F2-9290-4306-8A5F-B524038233E6}"/>
              </a:ext>
            </a:extLst>
          </p:cNvPr>
          <p:cNvSpPr txBox="1"/>
          <p:nvPr/>
        </p:nvSpPr>
        <p:spPr>
          <a:xfrm>
            <a:off x="1811383" y="1889760"/>
            <a:ext cx="27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1.2m Metro KC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4005E-D81C-4568-AD43-7969CB30D4A8}"/>
              </a:ext>
            </a:extLst>
          </p:cNvPr>
          <p:cNvSpPr txBox="1"/>
          <p:nvPr/>
        </p:nvSpPr>
        <p:spPr>
          <a:xfrm>
            <a:off x="5956663" y="1480457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94k .1 mile buffers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94B4A-AFBF-4396-8FF7-BF609CE1A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487" y="3469004"/>
            <a:ext cx="2771039" cy="33021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036AA5-78A9-4EE2-BE38-B868492ED72B}"/>
              </a:ext>
            </a:extLst>
          </p:cNvPr>
          <p:cNvCxnSpPr>
            <a:cxnSpLocks/>
          </p:cNvCxnSpPr>
          <p:nvPr/>
        </p:nvCxnSpPr>
        <p:spPr>
          <a:xfrm flipV="1">
            <a:off x="7437120" y="3733800"/>
            <a:ext cx="2386319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AAB9AA-CAB9-435C-9FD4-1FBAB8967F7C}"/>
              </a:ext>
            </a:extLst>
          </p:cNvPr>
          <p:cNvCxnSpPr>
            <a:cxnSpLocks/>
          </p:cNvCxnSpPr>
          <p:nvPr/>
        </p:nvCxnSpPr>
        <p:spPr>
          <a:xfrm>
            <a:off x="7437120" y="4095750"/>
            <a:ext cx="2386319" cy="1920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44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2932&quot;&gt;&lt;/object&gt;&lt;object type=&quot;2&quot; unique_id=&quot;12933&quot;&gt;&lt;object type=&quot;3&quot; unique_id=&quot;12934&quot;&gt;&lt;property id=&quot;20148&quot; value=&quot;5&quot;/&gt;&lt;property id=&quot;20300&quot; value=&quot;Slide 1 - &amp;quot;The Contagion Effects of the Sale of Abandoned Housing:  Insights from geospatial analysis &amp;quot;&quot;/&gt;&lt;property id=&quot;20307&quot; value=&quot;256&quot;/&gt;&lt;/object&gt;&lt;object type=&quot;3&quot; unique_id=&quot;12935&quot;&gt;&lt;property id=&quot;20148&quot; value=&quot;5&quot;/&gt;&lt;property id=&quot;20300&quot; value=&quot;Slide 2 - &amp;quot;Multi-stage research process&amp;quot;&quot;/&gt;&lt;property id=&quot;20307&quot; value=&quot;258&quot;/&gt;&lt;/object&gt;&lt;object type=&quot;3&quot; unique_id=&quot;12936&quot;&gt;&lt;property id=&quot;20148&quot; value=&quot;5&quot;/&gt;&lt;property id=&quot;20300&quot; value=&quot;Slide 3&quot;/&gt;&lt;property id=&quot;20307&quot; value=&quot;259&quot;/&gt;&lt;/object&gt;&lt;object type=&quot;3&quot; unique_id=&quot;13010&quot;&gt;&lt;property id=&quot;20148&quot; value=&quot;5&quot;/&gt;&lt;property id=&quot;20300&quot; value=&quot;Slide 5&quot;/&gt;&lt;property id=&quot;20307&quot; value=&quot;262&quot;/&gt;&lt;/object&gt;&lt;object type=&quot;3&quot; unique_id=&quot;13011&quot;&gt;&lt;property id=&quot;20148&quot; value=&quot;5&quot;/&gt;&lt;property id=&quot;20300&quot; value=&quot;Slide 10&quot;/&gt;&lt;property id=&quot;20307&quot; value=&quot;263&quot;/&gt;&lt;/object&gt;&lt;object type=&quot;3&quot; unique_id=&quot;13012&quot;&gt;&lt;property id=&quot;20148&quot; value=&quot;5&quot;/&gt;&lt;property id=&quot;20300&quot; value=&quot;Slide 19 - &amp;quot;Conclusions….&amp;quot;&quot;/&gt;&lt;property id=&quot;20307&quot; value=&quot;260&quot;/&gt;&lt;/object&gt;&lt;object type=&quot;3&quot; unique_id=&quot;13071&quot;&gt;&lt;property id=&quot;20148&quot; value=&quot;5&quot;/&gt;&lt;property id=&quot;20300&quot; value=&quot;Slide 4&quot;/&gt;&lt;property id=&quot;20307&quot; value=&quot;264&quot;/&gt;&lt;/object&gt;&lt;object type=&quot;3&quot; unique_id=&quot;13171&quot;&gt;&lt;property id=&quot;20148&quot; value=&quot;5&quot;/&gt;&lt;property id=&quot;20300&quot; value=&quot;Slide 6&quot;/&gt;&lt;property id=&quot;20307&quot; value=&quot;265&quot;/&gt;&lt;/object&gt;&lt;object type=&quot;3&quot; unique_id=&quot;13172&quot;&gt;&lt;property id=&quot;20148&quot; value=&quot;5&quot;/&gt;&lt;property id=&quot;20300&quot; value=&quot;Slide 7&quot;/&gt;&lt;property id=&quot;20307&quot; value=&quot;266&quot;/&gt;&lt;/object&gt;&lt;object type=&quot;3&quot; unique_id=&quot;13448&quot;&gt;&lt;property id=&quot;20148&quot; value=&quot;5&quot;/&gt;&lt;property id=&quot;20300&quot; value=&quot;Slide 8&quot;/&gt;&lt;property id=&quot;20307&quot; value=&quot;268&quot;/&gt;&lt;/object&gt;&lt;object type=&quot;3&quot; unique_id=&quot;13449&quot;&gt;&lt;property id=&quot;20148&quot; value=&quot;5&quot;/&gt;&lt;property id=&quot;20300&quot; value=&quot;Slide 9&quot;/&gt;&lt;property id=&quot;20307&quot; value=&quot;269&quot;/&gt;&lt;/object&gt;&lt;object type=&quot;3&quot; unique_id=&quot;13450&quot;&gt;&lt;property id=&quot;20148&quot; value=&quot;5&quot;/&gt;&lt;property id=&quot;20300&quot; value=&quot;Slide 11&quot;/&gt;&lt;property id=&quot;20307&quot; value=&quot;271&quot;/&gt;&lt;/object&gt;&lt;object type=&quot;3&quot; unique_id=&quot;13451&quot;&gt;&lt;property id=&quot;20148&quot; value=&quot;5&quot;/&gt;&lt;property id=&quot;20300&quot; value=&quot;Slide 12&quot;/&gt;&lt;property id=&quot;20307&quot; value=&quot;276&quot;/&gt;&lt;/object&gt;&lt;object type=&quot;3&quot; unique_id=&quot;13452&quot;&gt;&lt;property id=&quot;20148&quot; value=&quot;5&quot;/&gt;&lt;property id=&quot;20300&quot; value=&quot;Slide 13&quot;/&gt;&lt;property id=&quot;20307&quot; value=&quot;272&quot;/&gt;&lt;/object&gt;&lt;object type=&quot;3&quot; unique_id=&quot;13453&quot;&gt;&lt;property id=&quot;20148&quot; value=&quot;5&quot;/&gt;&lt;property id=&quot;20300&quot; value=&quot;Slide 14&quot;/&gt;&lt;property id=&quot;20307&quot; value=&quot;273&quot;/&gt;&lt;/object&gt;&lt;object type=&quot;3&quot; unique_id=&quot;13454&quot;&gt;&lt;property id=&quot;20148&quot; value=&quot;5&quot;/&gt;&lt;property id=&quot;20300&quot; value=&quot;Slide 15&quot;/&gt;&lt;property id=&quot;20307&quot; value=&quot;274&quot;/&gt;&lt;/object&gt;&lt;object type=&quot;3&quot; unique_id=&quot;13455&quot;&gt;&lt;property id=&quot;20148&quot; value=&quot;5&quot;/&gt;&lt;property id=&quot;20300&quot; value=&quot;Slide 16&quot;/&gt;&lt;property id=&quot;20307&quot; value=&quot;275&quot;/&gt;&lt;/object&gt;&lt;object type=&quot;3&quot; unique_id=&quot;13456&quot;&gt;&lt;property id=&quot;20148&quot; value=&quot;5&quot;/&gt;&lt;property id=&quot;20300&quot; value=&quot;Slide 17&quot;/&gt;&lt;property id=&quot;20307&quot; value=&quot;277&quot;/&gt;&lt;/object&gt;&lt;object type=&quot;3&quot; unique_id=&quot;13457&quot;&gt;&lt;property id=&quot;20148&quot; value=&quot;5&quot;/&gt;&lt;property id=&quot;20300&quot; value=&quot;Slide 18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1184</Words>
  <Application>Microsoft Office PowerPoint</Application>
  <PresentationFormat>Widescreen</PresentationFormat>
  <Paragraphs>149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Symbol</vt:lpstr>
      <vt:lpstr>Times New Roman</vt:lpstr>
      <vt:lpstr>Office Theme</vt:lpstr>
      <vt:lpstr>Toward an Understanding of the Nexus of Crime, Place, and Abandoned/Land Bank Buildings</vt:lpstr>
      <vt:lpstr>Problem Statement</vt:lpstr>
      <vt:lpstr>PowerPoint Presentation</vt:lpstr>
      <vt:lpstr>PowerPoint Presentation</vt:lpstr>
      <vt:lpstr>PowerPoint Presentation</vt:lpstr>
      <vt:lpstr>Alternative Design: Abandonment and Place</vt:lpstr>
      <vt:lpstr>Land Bank Properties: Before, During &amp; After</vt:lpstr>
      <vt:lpstr>“$1 House” &amp; “$999” Land Bank Programs</vt:lpstr>
      <vt:lpstr>Incidents and Spatial Buffers</vt:lpstr>
      <vt:lpstr>Datasets for Analysis</vt:lpstr>
      <vt:lpstr>311 Request Environs</vt:lpstr>
      <vt:lpstr>Property Violations</vt:lpstr>
      <vt:lpstr>Building Permits</vt:lpstr>
      <vt:lpstr>National Incident-based Reporting System (NIBRS)</vt:lpstr>
      <vt:lpstr>Unique Report/IBRS Crime Categories</vt:lpstr>
      <vt:lpstr>Total Crimes</vt:lpstr>
      <vt:lpstr>All vs. Unique Crimes in .1m Buffers</vt:lpstr>
      <vt:lpstr>Crimes Against Persons vs. Property</vt:lpstr>
      <vt:lpstr>Types of Crimes that Declined</vt:lpstr>
      <vt:lpstr>Types of Crime that Increased</vt:lpstr>
      <vt:lpstr>Interactive Effects on/of Environs</vt:lpstr>
      <vt:lpstr>Preliminary Conclusions….</vt:lpstr>
      <vt:lpstr>Land Bank: Environs Multi-Level Model</vt:lpstr>
      <vt:lpstr>Differences in Differences Model Specification</vt:lpstr>
      <vt:lpstr>Measurement and Methodology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DeLisle, James R.</dc:creator>
  <cp:lastModifiedBy>DeLisle, James R.</cp:lastModifiedBy>
  <cp:revision>68</cp:revision>
  <dcterms:created xsi:type="dcterms:W3CDTF">2017-04-08T04:45:11Z</dcterms:created>
  <dcterms:modified xsi:type="dcterms:W3CDTF">2021-02-06T20:46:38Z</dcterms:modified>
</cp:coreProperties>
</file>