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handoutMasterIdLst>
    <p:handoutMasterId r:id="rId42"/>
  </p:handoutMasterIdLst>
  <p:sldIdLst>
    <p:sldId id="345" r:id="rId2"/>
    <p:sldId id="346" r:id="rId3"/>
    <p:sldId id="347" r:id="rId4"/>
    <p:sldId id="348" r:id="rId5"/>
    <p:sldId id="381" r:id="rId6"/>
    <p:sldId id="382" r:id="rId7"/>
    <p:sldId id="349" r:id="rId8"/>
    <p:sldId id="375" r:id="rId9"/>
    <p:sldId id="350" r:id="rId10"/>
    <p:sldId id="383" r:id="rId11"/>
    <p:sldId id="380" r:id="rId12"/>
    <p:sldId id="352" r:id="rId13"/>
    <p:sldId id="379" r:id="rId14"/>
    <p:sldId id="353" r:id="rId15"/>
    <p:sldId id="354" r:id="rId16"/>
    <p:sldId id="355" r:id="rId17"/>
    <p:sldId id="356" r:id="rId18"/>
    <p:sldId id="357" r:id="rId19"/>
    <p:sldId id="377" r:id="rId20"/>
    <p:sldId id="358" r:id="rId21"/>
    <p:sldId id="359" r:id="rId22"/>
    <p:sldId id="376" r:id="rId23"/>
    <p:sldId id="360" r:id="rId24"/>
    <p:sldId id="361" r:id="rId25"/>
    <p:sldId id="362" r:id="rId26"/>
    <p:sldId id="363" r:id="rId27"/>
    <p:sldId id="364" r:id="rId28"/>
    <p:sldId id="365" r:id="rId29"/>
    <p:sldId id="366" r:id="rId30"/>
    <p:sldId id="367" r:id="rId31"/>
    <p:sldId id="368" r:id="rId32"/>
    <p:sldId id="369" r:id="rId33"/>
    <p:sldId id="370" r:id="rId34"/>
    <p:sldId id="378" r:id="rId35"/>
    <p:sldId id="371" r:id="rId36"/>
    <p:sldId id="372" r:id="rId37"/>
    <p:sldId id="373" r:id="rId38"/>
    <p:sldId id="374" r:id="rId39"/>
    <p:sldId id="344" r:id="rId40"/>
  </p:sldIdLst>
  <p:sldSz cx="9144000" cy="6858000" type="screen4x3"/>
  <p:notesSz cx="6858000" cy="9312275"/>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85110" autoAdjust="0"/>
  </p:normalViewPr>
  <p:slideViewPr>
    <p:cSldViewPr>
      <p:cViewPr>
        <p:scale>
          <a:sx n="69" d="100"/>
          <a:sy n="69" d="100"/>
        </p:scale>
        <p:origin x="-2370" y="-114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160" d="100"/>
          <a:sy n="160" d="100"/>
        </p:scale>
        <p:origin x="-78" y="1218"/>
      </p:cViewPr>
      <p:guideLst>
        <p:guide orient="horz" pos="2933"/>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14"/>
          </a:xfrm>
          <a:prstGeom prst="rect">
            <a:avLst/>
          </a:prstGeom>
        </p:spPr>
        <p:txBody>
          <a:bodyPr vert="horz" lIns="91440" tIns="45720" rIns="91440" bIns="45720" rtlCol="0"/>
          <a:lstStyle>
            <a:lvl1pPr algn="l">
              <a:defRPr sz="1200" smtClean="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65614"/>
          </a:xfrm>
          <a:prstGeom prst="rect">
            <a:avLst/>
          </a:prstGeom>
        </p:spPr>
        <p:txBody>
          <a:bodyPr vert="horz" lIns="91440" tIns="45720" rIns="91440" bIns="45720" rtlCol="0"/>
          <a:lstStyle>
            <a:lvl1pPr algn="r">
              <a:defRPr sz="1200" smtClean="0">
                <a:latin typeface="Arial" charset="0"/>
                <a:cs typeface="Arial" charset="0"/>
              </a:defRPr>
            </a:lvl1pPr>
          </a:lstStyle>
          <a:p>
            <a:pPr>
              <a:defRPr/>
            </a:pPr>
            <a:fld id="{B81661E5-0628-42A4-8D54-B6EF253EB454}" type="datetimeFigureOut">
              <a:rPr lang="en-US"/>
              <a:pPr>
                <a:defRPr/>
              </a:pPr>
              <a:t>1/14/2010</a:t>
            </a:fld>
            <a:endParaRPr lang="en-US"/>
          </a:p>
        </p:txBody>
      </p:sp>
      <p:sp>
        <p:nvSpPr>
          <p:cNvPr id="4" name="Footer Placeholder 3"/>
          <p:cNvSpPr>
            <a:spLocks noGrp="1"/>
          </p:cNvSpPr>
          <p:nvPr>
            <p:ph type="ftr" sz="quarter" idx="2"/>
          </p:nvPr>
        </p:nvSpPr>
        <p:spPr>
          <a:xfrm>
            <a:off x="0" y="8845045"/>
            <a:ext cx="2971800" cy="465614"/>
          </a:xfrm>
          <a:prstGeom prst="rect">
            <a:avLst/>
          </a:prstGeom>
        </p:spPr>
        <p:txBody>
          <a:bodyPr vert="horz" lIns="91440" tIns="45720" rIns="91440" bIns="45720" rtlCol="0" anchor="b"/>
          <a:lstStyle>
            <a:lvl1pPr algn="l">
              <a:defRPr sz="1200" smtClean="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884613" y="8845045"/>
            <a:ext cx="2971800" cy="465614"/>
          </a:xfrm>
          <a:prstGeom prst="rect">
            <a:avLst/>
          </a:prstGeom>
        </p:spPr>
        <p:txBody>
          <a:bodyPr vert="horz" lIns="91440" tIns="45720" rIns="91440" bIns="45720" rtlCol="0" anchor="b"/>
          <a:lstStyle>
            <a:lvl1pPr algn="r">
              <a:defRPr sz="1200" smtClean="0">
                <a:latin typeface="Arial" charset="0"/>
                <a:cs typeface="Arial" charset="0"/>
              </a:defRPr>
            </a:lvl1pPr>
          </a:lstStyle>
          <a:p>
            <a:pPr>
              <a:defRPr/>
            </a:pPr>
            <a:fld id="{5F09360E-0801-4EF1-84B1-EEDD6DA1D858}"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14"/>
          </a:xfrm>
          <a:prstGeom prst="rect">
            <a:avLst/>
          </a:prstGeom>
        </p:spPr>
        <p:txBody>
          <a:bodyPr vert="horz" lIns="91440" tIns="45720" rIns="91440" bIns="45720" rtlCol="0"/>
          <a:lstStyle>
            <a:lvl1pPr algn="l">
              <a:defRPr sz="1200" smtClean="0">
                <a:latin typeface="Arial" charset="0"/>
                <a:cs typeface="Arial" charset="0"/>
              </a:defRPr>
            </a:lvl1pPr>
          </a:lstStyle>
          <a:p>
            <a:pPr>
              <a:defRPr/>
            </a:pPr>
            <a:endParaRPr lang="en-US"/>
          </a:p>
        </p:txBody>
      </p:sp>
      <p:sp>
        <p:nvSpPr>
          <p:cNvPr id="3" name="Date Placeholder 2"/>
          <p:cNvSpPr>
            <a:spLocks noGrp="1"/>
          </p:cNvSpPr>
          <p:nvPr>
            <p:ph type="dt" idx="1"/>
          </p:nvPr>
        </p:nvSpPr>
        <p:spPr>
          <a:xfrm>
            <a:off x="3884613" y="0"/>
            <a:ext cx="2971800" cy="465614"/>
          </a:xfrm>
          <a:prstGeom prst="rect">
            <a:avLst/>
          </a:prstGeom>
        </p:spPr>
        <p:txBody>
          <a:bodyPr vert="horz" lIns="91440" tIns="45720" rIns="91440" bIns="45720" rtlCol="0"/>
          <a:lstStyle>
            <a:lvl1pPr algn="r">
              <a:defRPr sz="1200" smtClean="0">
                <a:latin typeface="Arial" charset="0"/>
                <a:cs typeface="Arial" charset="0"/>
              </a:defRPr>
            </a:lvl1pPr>
          </a:lstStyle>
          <a:p>
            <a:pPr>
              <a:defRPr/>
            </a:pPr>
            <a:fld id="{75655542-3C2F-4DB0-8B33-22096E83828D}" type="datetimeFigureOut">
              <a:rPr lang="en-US"/>
              <a:pPr>
                <a:defRPr/>
              </a:pPr>
              <a:t>1/14/2010</a:t>
            </a:fld>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23331"/>
            <a:ext cx="5486400" cy="4190524"/>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45045"/>
            <a:ext cx="2971800" cy="465614"/>
          </a:xfrm>
          <a:prstGeom prst="rect">
            <a:avLst/>
          </a:prstGeom>
        </p:spPr>
        <p:txBody>
          <a:bodyPr vert="horz" lIns="91440" tIns="45720" rIns="91440" bIns="45720" rtlCol="0" anchor="b"/>
          <a:lstStyle>
            <a:lvl1pPr algn="l">
              <a:defRPr sz="1200" smtClean="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8845045"/>
            <a:ext cx="2971800" cy="465614"/>
          </a:xfrm>
          <a:prstGeom prst="rect">
            <a:avLst/>
          </a:prstGeom>
        </p:spPr>
        <p:txBody>
          <a:bodyPr vert="horz" lIns="91440" tIns="45720" rIns="91440" bIns="45720" rtlCol="0" anchor="b"/>
          <a:lstStyle>
            <a:lvl1pPr algn="r">
              <a:defRPr sz="1200" smtClean="0">
                <a:latin typeface="Arial" charset="0"/>
                <a:cs typeface="Arial" charset="0"/>
              </a:defRPr>
            </a:lvl1pPr>
          </a:lstStyle>
          <a:p>
            <a:pPr>
              <a:defRPr/>
            </a:pPr>
            <a:fld id="{18221210-3B0D-4144-9F2C-6DEFE703F76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jrdelisle.com/"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r>
              <a:rPr lang="en-US" dirty="0" smtClean="0"/>
              <a:t>This is a presentation made by Jim DeLisle, the Runstad Professor of Real Estate and Director of Graduate Real Estate Studies at the University of Washington. </a:t>
            </a:r>
          </a:p>
        </p:txBody>
      </p:sp>
      <p:sp>
        <p:nvSpPr>
          <p:cNvPr id="4" name="Slide Number Placeholder 3"/>
          <p:cNvSpPr>
            <a:spLocks noGrp="1"/>
          </p:cNvSpPr>
          <p:nvPr>
            <p:ph type="sldNum" sz="quarter" idx="5"/>
          </p:nvPr>
        </p:nvSpPr>
        <p:spPr/>
        <p:txBody>
          <a:bodyPr/>
          <a:lstStyle/>
          <a:p>
            <a:pPr>
              <a:defRPr/>
            </a:pPr>
            <a:fld id="{9A5E110E-5196-4DC5-B7CB-02B4CA7B1D91}"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8221210-3B0D-4144-9F2C-6DEFE703F762}"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Since they are consumers themselves, the respondents provided some interesting insights into the prospects for consumer spending. Some 80% strongly agree or agree that consumers will continue to contract expenditures. This anticipated decline is noted by the high correlation between confidence levels and consumer spending; both of which are expected to continue to struggle. More recently, consumers have cut back on installment credit which might be taken as a good sign, although it is more likely due to the pressure of mortgage debt and the desire to hunker down in order to hang onto their houses and make it through the rough times they see ahead. Given how households are being squeezed in terms of budgets, it is unlikely that savings rates will move back into positive territory, especially as consumers have little confidence in the stock market.</a:t>
            </a:r>
          </a:p>
          <a:p>
            <a:pPr>
              <a:spcBef>
                <a:spcPct val="0"/>
              </a:spcBef>
            </a:pPr>
            <a:endParaRPr lang="en-US" dirty="0" smtClean="0"/>
          </a:p>
          <a:p>
            <a:pPr>
              <a:spcBef>
                <a:spcPct val="0"/>
              </a:spcBef>
            </a:pPr>
            <a:r>
              <a:rPr lang="en-US" dirty="0" smtClean="0"/>
              <a:t>It is well known that the US is a consumer led economy. Indeed, with the slowdown on the business side of the equation, retail drives over 70% of GDP. The recent numbers show some improvement, with October 2009 sales up vs. year ago figures; unfortunately, they were so bad last year this improvement is not very meaningful. Also, once the car clunker program expired, retail sales contracted as might be expected in light of the tough economy and continued job losses.</a:t>
            </a:r>
          </a:p>
          <a:p>
            <a:pPr>
              <a:spcBef>
                <a:spcPct val="0"/>
              </a:spcBef>
            </a:pPr>
            <a:endParaRPr lang="en-US" dirty="0" smtClean="0"/>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EE38CE9-03D8-4B52-A34C-5A91EA473239}" type="slidenum">
              <a:rPr lang="en-US">
                <a:latin typeface="Arial" pitchFamily="34" charset="0"/>
                <a:cs typeface="Arial" pitchFamily="34" charset="0"/>
              </a:rPr>
              <a:pPr/>
              <a:t>11</a:t>
            </a:fld>
            <a:endParaRPr lang="en-US">
              <a:latin typeface="Arial" pitchFamily="34" charset="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get a general sense of where we are in the cycle, respondents were asked to indicate the timing of a bottoming out for the economy, housing market and commercial real estate market. These questions addressed the overall national markets, as well as the local Seattle/Puget sound market. As noted, many thought the economy had already turned or would in the 4</a:t>
            </a:r>
            <a:r>
              <a:rPr lang="en-US" baseline="30000" dirty="0" smtClean="0"/>
              <a:t>th</a:t>
            </a:r>
            <a:r>
              <a:rPr lang="en-US" dirty="0" smtClean="0"/>
              <a:t> quarter. The opinions on the housing market were much more divided, with responses ranging from it already has to the fourth quarter of 2010.  As to the commercial real estate market, the bottom is at least a year or more off; a position I also hold.</a:t>
            </a:r>
            <a:endParaRPr lang="en-US" dirty="0"/>
          </a:p>
        </p:txBody>
      </p:sp>
      <p:sp>
        <p:nvSpPr>
          <p:cNvPr id="4" name="Slide Number Placeholder 3"/>
          <p:cNvSpPr>
            <a:spLocks noGrp="1"/>
          </p:cNvSpPr>
          <p:nvPr>
            <p:ph type="sldNum" sz="quarter" idx="10"/>
          </p:nvPr>
        </p:nvSpPr>
        <p:spPr/>
        <p:txBody>
          <a:bodyPr/>
          <a:lstStyle/>
          <a:p>
            <a:pPr>
              <a:defRPr/>
            </a:pPr>
            <a:fld id="{18221210-3B0D-4144-9F2C-6DEFE703F762}"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presents the responses to a series of questions soliciting the relative importance of various factors to a sustainable economic recovery. In addition to the insight shared by individual questions, the real message is in the fact that most are “Very” or “Important.” This suggests the stars have to stay in line and there are few degrees of freedom should the economy stumble. As might be expected, job growth rather than slowing losses is the most critical factor.</a:t>
            </a:r>
          </a:p>
          <a:p>
            <a:r>
              <a:rPr lang="en-US" dirty="0" smtClean="0"/>
              <a:t>Interestingly, the lowest scores were for continuation of federal stimulus programs which may well be more a function of the relative lack of success they have achieved and frustration among taxpayers who realize someone will ultimately have to pay the piper.</a:t>
            </a:r>
            <a:endParaRPr lang="en-US" dirty="0"/>
          </a:p>
        </p:txBody>
      </p:sp>
      <p:sp>
        <p:nvSpPr>
          <p:cNvPr id="4" name="Slide Number Placeholder 3"/>
          <p:cNvSpPr>
            <a:spLocks noGrp="1"/>
          </p:cNvSpPr>
          <p:nvPr>
            <p:ph type="sldNum" sz="quarter" idx="10"/>
          </p:nvPr>
        </p:nvSpPr>
        <p:spPr/>
        <p:txBody>
          <a:bodyPr/>
          <a:lstStyle/>
          <a:p>
            <a:pPr>
              <a:defRPr/>
            </a:pPr>
            <a:fld id="{18221210-3B0D-4144-9F2C-6DEFE703F762}"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r>
              <a:rPr lang="en-US" smtClean="0"/>
              <a:t>Looking at both the economic and capital markets, there are a number of danger signals for commercial real estate. For the first time in years, capital flows may actually decline as assets are repriced and owners forced to come up with more equity at higher yields that are commensurate with the attendant risk. The prospects of a deep and  prolonged recession create significant downside risk that has yet been priced into the market.</a:t>
            </a:r>
          </a:p>
          <a:p>
            <a:endParaRPr lang="en-US" smtClean="0"/>
          </a:p>
        </p:txBody>
      </p:sp>
      <p:sp>
        <p:nvSpPr>
          <p:cNvPr id="4" name="Slide Number Placeholder 3"/>
          <p:cNvSpPr>
            <a:spLocks noGrp="1"/>
          </p:cNvSpPr>
          <p:nvPr>
            <p:ph type="sldNum" sz="quarter" idx="5"/>
          </p:nvPr>
        </p:nvSpPr>
        <p:spPr/>
        <p:txBody>
          <a:bodyPr/>
          <a:lstStyle/>
          <a:p>
            <a:pPr>
              <a:defRPr/>
            </a:pPr>
            <a:fld id="{8263298B-84AF-4D8F-AA25-47803F1367ED}"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A2F47C7-0D5E-4F75-99A5-9C8284479A66}" type="slidenum">
              <a:rPr lang="en-US">
                <a:latin typeface="Arial" pitchFamily="34" charset="0"/>
                <a:cs typeface="Arial" pitchFamily="34" charset="0"/>
              </a:rPr>
              <a:pPr/>
              <a:t>15</a:t>
            </a:fld>
            <a:endParaRPr lang="en-US">
              <a:latin typeface="Arial" pitchFamily="34" charset="0"/>
              <a:cs typeface="Arial" pitchFamily="34" charset="0"/>
            </a:endParaRPr>
          </a:p>
        </p:txBody>
      </p:sp>
      <p:sp>
        <p:nvSpPr>
          <p:cNvPr id="60419" name="Rectangle 2"/>
          <p:cNvSpPr>
            <a:spLocks noGrp="1" noRot="1" noChangeAspect="1" noChangeArrowheads="1" noTextEdit="1"/>
          </p:cNvSpPr>
          <p:nvPr>
            <p:ph type="sldImg"/>
          </p:nvPr>
        </p:nvSpPr>
        <p:spPr bwMode="auto">
          <a:xfrm>
            <a:off x="1101725" y="698500"/>
            <a:ext cx="4656138" cy="3492500"/>
          </a:xfrm>
          <a:noFill/>
          <a:ln>
            <a:solidFill>
              <a:srgbClr val="000000"/>
            </a:solidFill>
            <a:miter lim="800000"/>
            <a:headEnd/>
            <a:tailEnd/>
          </a:ln>
        </p:spPr>
      </p:sp>
      <p:sp>
        <p:nvSpPr>
          <p:cNvPr id="60420" name="Rectangle 3"/>
          <p:cNvSpPr>
            <a:spLocks noGrp="1" noChangeArrowheads="1"/>
          </p:cNvSpPr>
          <p:nvPr>
            <p:ph type="body" idx="1"/>
          </p:nvPr>
        </p:nvSpPr>
        <p:spPr bwMode="auto">
          <a:xfrm>
            <a:off x="912816" y="4423331"/>
            <a:ext cx="5032375" cy="4190524"/>
          </a:xfrm>
          <a:noFill/>
        </p:spPr>
        <p:txBody>
          <a:bodyPr wrap="square" lIns="89730" tIns="44865" rIns="89730" bIns="44865" numCol="1" anchor="t" anchorCtr="0" compatLnSpc="1">
            <a:prstTxWarp prst="textNoShape">
              <a:avLst/>
            </a:prstTxWarp>
          </a:bodyPr>
          <a:lstStyle/>
          <a:p>
            <a:pPr>
              <a:spcBef>
                <a:spcPct val="0"/>
              </a:spcBef>
            </a:pPr>
            <a:r>
              <a:rPr lang="en-US" dirty="0" smtClean="0"/>
              <a:t>Given the multidimensional nature of real estate and its fixed location, real estate is subject to a number of external forces which change over time. These cyclical forces include the broader macroeconomic environment, capital markets and spatial markets. Each of these forces has a temporal nature which leads to market cycles characterized by periods of excesses or shortages of space, both relatively and in absolute terms. Since some of these forces are correlated, they can put pressure on the nature ebb and flow of markets and add to the amplitude and frequency of market cycles or waves. One of the more recent “externalities” is the surge in capital flows to the asset class which led to imbalances on the supply/demand side of the equation, as well as on the pricing. This latter occurred as a result of shortages of investable product which, due to the lags in construction and supply, created upward pressure on prices for existing assets and declining yields.  </a:t>
            </a:r>
          </a:p>
          <a:p>
            <a:pPr>
              <a:spcBef>
                <a:spcPct val="0"/>
              </a:spcBef>
            </a:pPr>
            <a:endParaRPr lang="en-US" dirty="0" smtClean="0"/>
          </a:p>
          <a:p>
            <a:pPr>
              <a:spcBef>
                <a:spcPct val="0"/>
              </a:spcBef>
            </a:pPr>
            <a:r>
              <a:rPr lang="en-US" dirty="0" smtClean="0"/>
              <a:t>Going forward, we are likely to be facing a prolonged period of heightened cycles, both in terms of frequency and severity. Drawing on my experience in the 90s and what I have seen in terms of the spatial/capital divide, I believe institutional property in mark-to-market accounts may lose 40-60% of value. If so, we’re slightly more than half way there; a difficult outlook at best.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addition to opportunity funds, core institutional</a:t>
            </a:r>
            <a:r>
              <a:rPr lang="en-US" baseline="0" dirty="0" smtClean="0"/>
              <a:t> real estate has take a major hit. According to NCREIF data, values have fallen some 35% or so. Unfortunately, more losses are ahead as cap rates rise and NOI deteriorates</a:t>
            </a:r>
            <a:r>
              <a:rPr lang="en-US" dirty="0" smtClean="0"/>
              <a:t> even more. The good news –glass is half full- view suggests the rate of losses is slowing down. While true, the implicit cap rate is still too low suggesting more adjustments are coming. Furthermore, the 3=10 year numbers are so weak they call into question the assumption of continued allocations to the asset class, especially since it will likely lag other asset classes on the recovery side.</a:t>
            </a:r>
            <a:endParaRPr lang="en-US" dirty="0"/>
          </a:p>
        </p:txBody>
      </p:sp>
      <p:sp>
        <p:nvSpPr>
          <p:cNvPr id="4" name="Slide Number Placeholder 3"/>
          <p:cNvSpPr>
            <a:spLocks noGrp="1"/>
          </p:cNvSpPr>
          <p:nvPr>
            <p:ph type="sldNum" sz="quarter" idx="10"/>
          </p:nvPr>
        </p:nvSpPr>
        <p:spPr/>
        <p:txBody>
          <a:bodyPr/>
          <a:lstStyle/>
          <a:p>
            <a:pPr>
              <a:defRPr/>
            </a:pPr>
            <a:fld id="{18221210-3B0D-4144-9F2C-6DEFE703F762}"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8EF0A15-78DE-43A3-8A31-F74090E497C0}"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r>
              <a:rPr lang="en-US" smtClean="0"/>
              <a:t>With respect to institutional capital flows, a number of trends create downside risk for the commercial sector. First, capital flows will decline, both from domestic and international sources distracted by credit crises sweeping the globe. Second, investors will search for value and eschew risk, looking a simpler structures and products. Third, investors will be patient and wait for signs the market is bottoming out; they will be indecisive and slower to act, especially those lacking a firm understanding of real estate fundamentals. While this capital environment will create problems for many, it does offer some opportunities. In general, cash will be king, especially if it is mobilized and can act in a preemptive manner as sellers and holders panic or are forced to action. A good source of product for such investors will be “channel sourcing” or looking at REO, TICs and highly leveraged buyers with limited ability to refinance who will begin to recognize their plight. There will also be opportunities in asset takeovers as investors lose confidence in current advisors who got them into high priced assets, as well as in portfolio acquisitions where large blocks of product --both direct and securitized-- will be on the market and looking for a quick exit. Finally, players with real estate expertise may be able to swap talent for assets, taking over troubled properties or getting stakes through sweat equity and promoted positions.</a:t>
            </a:r>
          </a:p>
        </p:txBody>
      </p:sp>
      <p:sp>
        <p:nvSpPr>
          <p:cNvPr id="4" name="Slide Number Placeholder 3"/>
          <p:cNvSpPr>
            <a:spLocks noGrp="1"/>
          </p:cNvSpPr>
          <p:nvPr>
            <p:ph type="sldNum" sz="quarter" idx="5"/>
          </p:nvPr>
        </p:nvSpPr>
        <p:spPr/>
        <p:txBody>
          <a:bodyPr/>
          <a:lstStyle/>
          <a:p>
            <a:pPr>
              <a:defRPr/>
            </a:pPr>
            <a:fld id="{F52EBAEF-2F9C-4B37-B19C-DB01882328CD}"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Although transaction levels have</a:t>
            </a:r>
            <a:r>
              <a:rPr lang="en-US" baseline="0" dirty="0" smtClean="0"/>
              <a:t> been relatively low, the transactions that have occurred reveal the emergence of a two-tiered pricing system in which core assets (e.g., proven assets, fully leased, solid cash flows) are trading at a much higher value than distressed assets. This situation is likely to hold, although the glut of distressed assets that will hit the market is likely to create some convergence as buyers find it difficult to identify core assets from the impending flood of listings.</a:t>
            </a:r>
            <a:endParaRPr lang="en-US" dirty="0"/>
          </a:p>
        </p:txBody>
      </p:sp>
      <p:sp>
        <p:nvSpPr>
          <p:cNvPr id="4" name="Slide Number Placeholder 3"/>
          <p:cNvSpPr>
            <a:spLocks noGrp="1"/>
          </p:cNvSpPr>
          <p:nvPr>
            <p:ph type="sldNum" sz="quarter" idx="10"/>
          </p:nvPr>
        </p:nvSpPr>
        <p:spPr/>
        <p:txBody>
          <a:bodyPr/>
          <a:lstStyle/>
          <a:p>
            <a:pPr>
              <a:defRPr/>
            </a:pPr>
            <a:fld id="{18221210-3B0D-4144-9F2C-6DEFE703F762}"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r>
              <a:rPr lang="en-US" dirty="0" smtClean="0"/>
              <a:t>The twenty</a:t>
            </a:r>
            <a:r>
              <a:rPr lang="en-US" baseline="0" dirty="0" smtClean="0"/>
              <a:t>0-minute </a:t>
            </a:r>
            <a:r>
              <a:rPr lang="en-US" dirty="0" smtClean="0"/>
              <a:t>presentation included a discussion of the capital markets and real estate fundamentals. Based on this background, the discussion turned to the challenges, issues and opportunities embedded in the current crisis and the implications for Seattle’s Real Estate</a:t>
            </a:r>
            <a:r>
              <a:rPr lang="en-US" baseline="0" dirty="0" smtClean="0"/>
              <a:t> Market</a:t>
            </a:r>
            <a:endParaRPr lang="en-US" dirty="0" smtClean="0"/>
          </a:p>
        </p:txBody>
      </p:sp>
      <p:sp>
        <p:nvSpPr>
          <p:cNvPr id="4" name="Slide Number Placeholder 3"/>
          <p:cNvSpPr>
            <a:spLocks noGrp="1"/>
          </p:cNvSpPr>
          <p:nvPr>
            <p:ph type="sldNum" sz="quarter" idx="5"/>
          </p:nvPr>
        </p:nvSpPr>
        <p:spPr/>
        <p:txBody>
          <a:bodyPr/>
          <a:lstStyle/>
          <a:p>
            <a:pPr>
              <a:defRPr/>
            </a:pPr>
            <a:fld id="{FFFC9A74-1EDC-4A11-9717-BFF7FFA43FC1}"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r>
              <a:rPr lang="en-US" dirty="0" smtClean="0"/>
              <a:t>As noted in this part of the cycle much attention has been focused on a problems in the subprime credit market and credit swaps. Unfortunately, while the press, politicians and regulators have focused attention on those sectors,  the commercial real estate market has escaped outside scrutiny. However, those on the street realize the lure of easy credit and lax underwriting was as prevalent as in the residential sector. Indeed, the commercial sector is facing a number of problems stemming from the turning tide in credit markets affecting both the ability of borrowers to pay (i.e., rising vacancy rates, declining rents) , and in the willingness of borrowers to pay in the face of erosion of the equity value and tighter credit. The dramatic erosion in access to the capital for commercial investments is evidenced by the fact that it’s really doing a number of transactions in 2008 depending on the ability to assume existing financing. Going forward, assumptions will be much more difficult to affect with tightening credit standards, higher equity requirements, and a return to non-recourse debt carrying the </a:t>
            </a:r>
            <a:r>
              <a:rPr lang="en-US" dirty="0" err="1" smtClean="0"/>
              <a:t>day.another</a:t>
            </a:r>
            <a:r>
              <a:rPr lang="en-US" dirty="0" smtClean="0"/>
              <a:t> first for sure that over the near to intermediate term which may well extended to 2010 is for limited supply, higher spreads, and tighter underwriting standards.</a:t>
            </a:r>
          </a:p>
        </p:txBody>
      </p:sp>
      <p:sp>
        <p:nvSpPr>
          <p:cNvPr id="4" name="Slide Number Placeholder 3"/>
          <p:cNvSpPr>
            <a:spLocks noGrp="1"/>
          </p:cNvSpPr>
          <p:nvPr>
            <p:ph type="sldNum" sz="quarter" idx="5"/>
          </p:nvPr>
        </p:nvSpPr>
        <p:spPr/>
        <p:txBody>
          <a:bodyPr/>
          <a:lstStyle/>
          <a:p>
            <a:pPr>
              <a:defRPr/>
            </a:pPr>
            <a:fld id="{60BA23B4-9CEB-449E-A41F-6E1F0D307A35}"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8EF0A15-78DE-43A3-8A31-F74090E497C0}"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number of sources have suggested that well over $200 billion of equity capital has been assembled to acquire commercial real estate at distressed prices. While much of this capital remains on the sidelines, it is interesting to note the general sources of capital that are lined up. After a difficult 2008, REITs have been doing fairly well in year-to-date performance, with a number of larger REITs raising some $12 billion of capital in the first half of the year. The ability to raise capital for the otherwise distressed asset class is reminiscent of the mid-90s when REIT market cap surged from sub-$10billion to some $200 billion. </a:t>
            </a:r>
          </a:p>
          <a:p>
            <a:endParaRPr lang="en-US" dirty="0" smtClean="0"/>
          </a:p>
          <a:p>
            <a:r>
              <a:rPr lang="en-US" dirty="0" smtClean="0"/>
              <a:t>Offshore investors will also likely be active players in the US real estate market when it begins to move, although the US real estate recovery is expected to lag other developed nations. Finally, a number of existing and new domestic funds will be established over the near term as sponsors try to take advantage of the market malaise and the strong talent who could implement successful investment programs on the street.</a:t>
            </a:r>
            <a:endParaRPr lang="en-US" dirty="0"/>
          </a:p>
        </p:txBody>
      </p:sp>
      <p:sp>
        <p:nvSpPr>
          <p:cNvPr id="4" name="Slide Number Placeholder 3"/>
          <p:cNvSpPr>
            <a:spLocks noGrp="1"/>
          </p:cNvSpPr>
          <p:nvPr>
            <p:ph type="sldNum" sz="quarter" idx="10"/>
          </p:nvPr>
        </p:nvSpPr>
        <p:spPr/>
        <p:txBody>
          <a:bodyPr/>
          <a:lstStyle/>
          <a:p>
            <a:pPr>
              <a:defRPr/>
            </a:pPr>
            <a:fld id="{18221210-3B0D-4144-9F2C-6DEFE703F762}"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r>
              <a:rPr lang="en-US" dirty="0" smtClean="0"/>
              <a:t>In looking at the snapshot of the spatial market --supply and demand for real estate-- the bottom line echoes that of the broader economy and capital markets. That is, there is some additional downside risk associated with a combination of a slowing economy, tighter credit, a renewed interest in risk, and weakening fundamentals. That situation should prevail over the near-intermediate term, with commercial real estate lagging the broader economic recovery which is well into 2009 at best. These will be interesting and challenging times with some opportunities for those willing and able to take advantage of the market malaise and lack of capital.</a:t>
            </a:r>
          </a:p>
          <a:p>
            <a:r>
              <a:rPr lang="en-US" dirty="0" smtClean="0"/>
              <a:t> </a:t>
            </a:r>
          </a:p>
          <a:p>
            <a:r>
              <a:rPr lang="en-US" dirty="0" smtClean="0"/>
              <a:t> </a:t>
            </a:r>
          </a:p>
          <a:p>
            <a:endParaRPr lang="en-US" dirty="0" smtClean="0"/>
          </a:p>
        </p:txBody>
      </p:sp>
      <p:sp>
        <p:nvSpPr>
          <p:cNvPr id="4" name="Slide Number Placeholder 3"/>
          <p:cNvSpPr>
            <a:spLocks noGrp="1"/>
          </p:cNvSpPr>
          <p:nvPr>
            <p:ph type="sldNum" sz="quarter" idx="5"/>
          </p:nvPr>
        </p:nvSpPr>
        <p:spPr/>
        <p:txBody>
          <a:bodyPr/>
          <a:lstStyle/>
          <a:p>
            <a:pPr>
              <a:defRPr/>
            </a:pPr>
            <a:fld id="{C4A73702-BA99-4AFA-A9A2-B665626C4A34}"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8EF0A15-78DE-43A3-8A31-F74090E497C0}"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8EF0A15-78DE-43A3-8A31-F74090E497C0}"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8EF0A15-78DE-43A3-8A31-F74090E497C0}"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r>
              <a:rPr lang="en-US" smtClean="0"/>
              <a:t>During 2008, the office market has shown some signs of weakening, with increases in vacancy rates and softening rents occurring in many markets. For the most part, this moderate contraction has been related to the slowing of the overall economy and rising unemployment rates. However, the crisis that has hit the credit markets and financial sector the hardest have factored into the equation, especially in markets which depended heavily on financial services and related businesses.  As the scope of the credit and financial crisis became clearer, the ripple effects of the contractions spilled over to a number of markets. Although rental rates had held up through the early phases of this correction, the market is beginning to experience some downward pressure. This is especially pronounced in markets facing major job cuts resulting in tenant givebacks and a rise in subleasing activity.  Given recent economic activity, the office sector is expected to continue to struggle, with some downside risk. Particular areas of concern include spec projects, commoditized assets, assets in need of defensive capital, and assets in weaker locations and markets. There will be a number of opportunities including distressed projects, asset takeovers and challenged sources (e.g., REO, corporate downsizing and leveraged owners facing refinancing). </a:t>
            </a:r>
          </a:p>
          <a:p>
            <a:endParaRPr lang="en-US" smtClean="0"/>
          </a:p>
        </p:txBody>
      </p:sp>
      <p:sp>
        <p:nvSpPr>
          <p:cNvPr id="4" name="Slide Number Placeholder 3"/>
          <p:cNvSpPr>
            <a:spLocks noGrp="1"/>
          </p:cNvSpPr>
          <p:nvPr>
            <p:ph type="sldNum" sz="quarter" idx="5"/>
          </p:nvPr>
        </p:nvSpPr>
        <p:spPr/>
        <p:txBody>
          <a:bodyPr/>
          <a:lstStyle/>
          <a:p>
            <a:pPr>
              <a:defRPr/>
            </a:pPr>
            <a:fld id="{B2DA6AA0-A091-42DF-A97A-247389E61D8C}"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r>
              <a:rPr lang="en-US" smtClean="0"/>
              <a:t>The retail market has been more dramatically affected by the economic contraction than the other major property types. This is due to the fact that rising unemployment levels and the housing market collapse have combined to eat away at the confidence levels of consumers. Since the housing market is unlikely to correct over the near term,  retail sales growth should remain off for some time. In anticipation of declining retail sales, retailers have turned defensive, putting the brakes on new store openings. This unexpected contraction has caught a number of developers off guard and left them scrambling to lease space that hasn’t yet come on the market. Particularly hard hit are some mixed-use projects and lifestyle centers that may have been a bit ahead of the market. While many markets and projects will face added risks and price adjustments, the sector will provide some opportunities for investors and developers who have the expertise to create and/or protect values. Troubled and distressed projects in good markets and locations will be on the block, along with projects in need of capital, both defensive and offensive. Investors may also be able to pick up product by focusing on distressed channels and sources including REO, owned pads affected by corporate contractions and undercapitalized investors. </a:t>
            </a:r>
          </a:p>
        </p:txBody>
      </p:sp>
      <p:sp>
        <p:nvSpPr>
          <p:cNvPr id="4" name="Slide Number Placeholder 3"/>
          <p:cNvSpPr>
            <a:spLocks noGrp="1"/>
          </p:cNvSpPr>
          <p:nvPr>
            <p:ph type="sldNum" sz="quarter" idx="5"/>
          </p:nvPr>
        </p:nvSpPr>
        <p:spPr/>
        <p:txBody>
          <a:bodyPr/>
          <a:lstStyle/>
          <a:p>
            <a:pPr>
              <a:defRPr/>
            </a:pPr>
            <a:fld id="{091E76D1-DAB7-4995-B035-F112F4B83905}"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r>
              <a:rPr lang="en-US" smtClean="0"/>
              <a:t>The industrial market has continued the trend of slowing activity that characterized the first half of 2008.  This easing was related to the softening economic picture in the U.S. and lower demand for space as manufactures pulled back on operations and capacity utilization declined. At the same time, the moderate weakening in fundamentals was exacerbated by the unexpected global recession which has dampened demand for exports, thus eliminating one of the anticipated drivers for the sector.  For port markets and those along the primary distribution routes, the end result was negative absorption which hadn’t occurred for over five years and a moderate increase in vacancy rates. Due to the short pipeline for production of new space relative to other property types, development of new industrial space was scaled back, helping keep supply and demand in relative balance. Despite the general slowdown in the sector, new supply chain, logistical models and technological innovations create concern for obsolete product in weaker markets. Office showroom, flex and R&amp;D space may also come under more price pressure as fundamentals weaken along with the broader economy. There are some opportunities in the current market, especially for projects in need of better management or additional capital. Opportunists might also benefit by focusing on sources of product likely to come under pressure as a result of REO or asset takeovers as investors seek higher returns or risk mitigation.</a:t>
            </a:r>
          </a:p>
        </p:txBody>
      </p:sp>
      <p:sp>
        <p:nvSpPr>
          <p:cNvPr id="4" name="Slide Number Placeholder 3"/>
          <p:cNvSpPr>
            <a:spLocks noGrp="1"/>
          </p:cNvSpPr>
          <p:nvPr>
            <p:ph type="sldNum" sz="quarter" idx="5"/>
          </p:nvPr>
        </p:nvSpPr>
        <p:spPr/>
        <p:txBody>
          <a:bodyPr/>
          <a:lstStyle/>
          <a:p>
            <a:pPr>
              <a:defRPr/>
            </a:pPr>
            <a:fld id="{5E9FDAE4-2D87-43EA-92E3-44FF3574D9A1}"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p:txBody>
          <a:bodyPr/>
          <a:lstStyle/>
          <a:p>
            <a:pPr defTabSz="928688">
              <a:defRPr/>
            </a:pPr>
            <a:fld id="{D9228134-10C6-480F-841E-CBF9F897F771}" type="slidenum">
              <a:rPr lang="en-US" smtClean="0"/>
              <a:pPr defTabSz="928688">
                <a:defRPr/>
              </a:pPr>
              <a:t>3</a:t>
            </a:fld>
            <a:endParaRPr lang="en-US" smtClean="0"/>
          </a:p>
        </p:txBody>
      </p:sp>
      <p:sp>
        <p:nvSpPr>
          <p:cNvPr id="49155" name="Rectangle 2"/>
          <p:cNvSpPr>
            <a:spLocks noGrp="1" noRot="1" noChangeAspect="1" noChangeArrowheads="1" noTextEdit="1"/>
          </p:cNvSpPr>
          <p:nvPr>
            <p:ph type="sldImg"/>
          </p:nvPr>
        </p:nvSpPr>
        <p:spPr>
          <a:xfrm>
            <a:off x="1101725" y="700088"/>
            <a:ext cx="4654550" cy="3492500"/>
          </a:xfrm>
          <a:ln/>
        </p:spPr>
      </p:sp>
      <p:sp>
        <p:nvSpPr>
          <p:cNvPr id="49156" name="Rectangle 3"/>
          <p:cNvSpPr>
            <a:spLocks noGrp="1" noChangeArrowheads="1"/>
          </p:cNvSpPr>
          <p:nvPr>
            <p:ph type="body" idx="1"/>
          </p:nvPr>
        </p:nvSpPr>
        <p:spPr>
          <a:xfrm>
            <a:off x="914400" y="4423332"/>
            <a:ext cx="5029200" cy="4188908"/>
          </a:xfrm>
          <a:noFill/>
          <a:ln/>
        </p:spPr>
        <p:txBody>
          <a:bodyPr/>
          <a:lstStyle/>
          <a:p>
            <a:r>
              <a:rPr lang="en-US" dirty="0" smtClean="0"/>
              <a:t>This slide</a:t>
            </a:r>
            <a:r>
              <a:rPr lang="en-US" baseline="0" dirty="0" smtClean="0"/>
              <a:t> is designed to disarm the audience a bit and get them thinking creatively and out of the box. The play on the Location, Location, Location theme points to the Vulnerability of real estate due to the potential impact of a range of externalities.  It also introduces the “D” word for distress. We also talked about the dreaded “R” word which to some might be “Recession” but to developers is “Recourse” which is coming in future loans resets which are hanging over the industry.</a:t>
            </a:r>
          </a:p>
          <a:p>
            <a:endParaRPr lang="en-US" dirty="0" smtClean="0"/>
          </a:p>
          <a:p>
            <a:r>
              <a:rPr lang="en-US" dirty="0" smtClean="0"/>
              <a:t>In something of a return to fundamentals, the L, L, L is back in vogue for 2010. Unfortunately, instead of Location, Location, Location, they will stand for Liability (recourse for borrowers), Litigation for a lot of players, and Liquidity (NOT) reflecting the inability to access debt capital and the challenges sellers will face when the glut of distressed assets clouds the market.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r>
              <a:rPr lang="en-US" smtClean="0"/>
              <a:t>The apartment market is one of the brighter spots, with a number of markets experiencing a decline in vacancy rates and rising rents. This situation is a stark contrast to the single-family and condominium markets which are faced with significant excess capacity. The prospects of record foreclosures that would force homeowners on the street promise some upside potential for the apartment sector. However, the interventions and incentive programs that are being launched to provide some relief for borrowers and allow them to stay in their homes may dampen this potential surge in demand. On the other hand, the slowing economy and prolonged recovery of the single family market should bolster the ranks of renters and help stabilize rental rates.  Some areas of concern relate to product with weak fundamentals or those that have no competitive advantage. At the same time, projects developed in anticipation of shifting consumer preferences (i.e., higher density) and normative desires (e.g., shared parking) may struggle. Opportunities include projects in the works or entitled that are now struggling for capital, as well as assets in need of repositioning or value creation. As with other property types, investors might also take advantage of the challenges faced by some owners/investors via channel sourcing of REO and assets held by undercapitalized investors.</a:t>
            </a:r>
          </a:p>
        </p:txBody>
      </p:sp>
      <p:sp>
        <p:nvSpPr>
          <p:cNvPr id="4" name="Slide Number Placeholder 3"/>
          <p:cNvSpPr>
            <a:spLocks noGrp="1"/>
          </p:cNvSpPr>
          <p:nvPr>
            <p:ph type="sldNum" sz="quarter" idx="5"/>
          </p:nvPr>
        </p:nvSpPr>
        <p:spPr/>
        <p:txBody>
          <a:bodyPr/>
          <a:lstStyle/>
          <a:p>
            <a:pPr>
              <a:defRPr/>
            </a:pPr>
            <a:fld id="{4B1A5662-BD18-4E21-83EF-4D852CC7D523}"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p:spPr>
        <p:txBody>
          <a:bodyPr/>
          <a:lstStyle/>
          <a:p>
            <a:r>
              <a:rPr lang="en-US" smtClean="0"/>
              <a:t>From an institutional perspective, the hotel sector is characterized by the most volatile of all major property types. This is evidenced by the volatile return series reported in the NCREIF index. In the recent environment, the hotel sector is expected to experience a series of shocks as businesses, consumers and travelers cut back on hotel stays. Areas of particular concern are homogenized product that is poorly positioned in the market and properties with weak flags. There will be a number of opportunities including projects in development as well as projects that receive entitlements but have not yet started. As some chains are forced to cut back on supply, there may also be some opportunities to reflag existing hotels. Other opportunities may be harvested by focusing on sourcing particularly undercapitalized owners and institutional REO. Players with the wherewithal and expertise to manage hotels may also find some opportunities via asset takeovers as funds and investors are expected to struggle.</a:t>
            </a:r>
          </a:p>
        </p:txBody>
      </p:sp>
      <p:sp>
        <p:nvSpPr>
          <p:cNvPr id="4" name="Slide Number Placeholder 3"/>
          <p:cNvSpPr>
            <a:spLocks noGrp="1"/>
          </p:cNvSpPr>
          <p:nvPr>
            <p:ph type="sldNum" sz="quarter" idx="5"/>
          </p:nvPr>
        </p:nvSpPr>
        <p:spPr/>
        <p:txBody>
          <a:bodyPr/>
          <a:lstStyle/>
          <a:p>
            <a:pPr>
              <a:defRPr/>
            </a:pPr>
            <a:fld id="{7F62BE75-A2F2-4E7F-9DDD-892CC5C7D203}"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8EF0A15-78DE-43A3-8A31-F74090E497C0}"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The Seattle area respondents provided their crystal ball and current view of local cap rates. Interestingly, for core assets the current rates were around national averages, but respondents expected them to be 50-100bp higher in 12 months and reflect a much wider spread than the national averages in 3 years. Local distressed Cap Rates and national ones were generally in line</a:t>
            </a:r>
            <a:r>
              <a:rPr lang="en-US" baseline="0" dirty="0" smtClean="0"/>
              <a:t> although they did not think they were currently as bad as the national rates.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8221210-3B0D-4144-9F2C-6DEFE703F762}"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In many respects Seattleites tend to believe they are different from the rest of the market. In order to test this theory one can compare cap rates. As noted in the upper right graph the Rates and Seattle are not different from national capitalization rates plotted by property type. While property crimes have fallen somewhat across the country, the top markets which includes Seattle has fared better than the average. Although Seattle comes out higher rankings, this divergence is unlikely to hold suggesting Seattle isn’t for some repricing for core commercial real estate.</a:t>
            </a:r>
          </a:p>
        </p:txBody>
      </p:sp>
      <p:sp>
        <p:nvSpPr>
          <p:cNvPr id="768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7DE19BB-B063-4635-A82F-EA8071F96D0A}" type="slidenum">
              <a:rPr lang="en-US"/>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8EF0A15-78DE-43A3-8A31-F74090E497C0}"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8EF0A15-78DE-43A3-8A31-F74090E497C0}"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8EF0A15-78DE-43A3-8A31-F74090E497C0}" type="slidenum">
              <a:rPr lang="en-US" smtClean="0"/>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p:spPr>
        <p:txBody>
          <a:bodyPr/>
          <a:lstStyle/>
          <a:p>
            <a:r>
              <a:rPr lang="en-US" dirty="0" smtClean="0"/>
              <a:t>While</a:t>
            </a:r>
            <a:r>
              <a:rPr lang="en-US" baseline="0" dirty="0" smtClean="0"/>
              <a:t> </a:t>
            </a:r>
            <a:r>
              <a:rPr lang="en-US" dirty="0" smtClean="0"/>
              <a:t>my presentation and our discussion has been on the negative side of the equation for understandable reasons, some of the respondents did see some opportunities in Seattle. With respect to property types, the greatest opportunities for an apartment and industrial, along with renovation or rehabilitation of existing product. The respondents continued like locations including TOD, infill sites such as Queen Anne and South Lake Union. They also realize real estate service providers will be busy with the tenant representatives having the most fun. Investors who are flush with cash will likely see some opportunistic buys, although sellers are not there yet. Finally, the respondents focused on the word “distressed” and opportunities in buying anything distressed as you can get the pricing right, which may be somewhat premature.</a:t>
            </a:r>
          </a:p>
        </p:txBody>
      </p:sp>
      <p:sp>
        <p:nvSpPr>
          <p:cNvPr id="4" name="Slide Number Placeholder 3"/>
          <p:cNvSpPr>
            <a:spLocks noGrp="1"/>
          </p:cNvSpPr>
          <p:nvPr>
            <p:ph type="sldNum" sz="quarter" idx="5"/>
          </p:nvPr>
        </p:nvSpPr>
        <p:spPr/>
        <p:txBody>
          <a:bodyPr/>
          <a:lstStyle/>
          <a:p>
            <a:pPr>
              <a:defRPr/>
            </a:pPr>
            <a:fld id="{4B09057C-99E6-4453-884B-72399ECDE328}"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current stage of the real estate cycle, many difficult decisions will have to be made. Some will be focused on expanding wealth, while others will be focused on damage control and survival. During this period, being connected to the rapidly changing markets, and having solid on-going relationships will be more important </a:t>
            </a:r>
            <a:r>
              <a:rPr lang="en-US" baseline="0" dirty="0" smtClean="0"/>
              <a:t> than ever. To help, I will try to stay on top of the unfolding scene and,</a:t>
            </a:r>
            <a:r>
              <a:rPr lang="en-US" dirty="0" smtClean="0"/>
              <a:t> where possible, try to get ahead of the curve. </a:t>
            </a:r>
            <a:r>
              <a:rPr lang="en-US" baseline="0" dirty="0" smtClean="0"/>
              <a:t>I offer my personal website </a:t>
            </a:r>
            <a:r>
              <a:rPr lang="en-US" baseline="0" dirty="0" smtClean="0">
                <a:hlinkClick r:id="rId3"/>
              </a:rPr>
              <a:t>http://jrdelisle.com</a:t>
            </a:r>
            <a:r>
              <a:rPr lang="en-US" dirty="0" smtClean="0"/>
              <a:t> </a:t>
            </a:r>
            <a:r>
              <a:rPr lang="en-US" baseline="0" dirty="0" smtClean="0"/>
              <a:t>with more features to come including an </a:t>
            </a:r>
            <a:r>
              <a:rPr lang="en-US" baseline="0" dirty="0" err="1" smtClean="0"/>
              <a:t>AskDrD</a:t>
            </a:r>
            <a:r>
              <a:rPr lang="en-US" baseline="0" dirty="0" smtClean="0"/>
              <a:t> interactive element. My full text articles on Financial Views dating back 10 years are also available in the Market Watch section. Good luck and thanks for the opportunity to share my thoughts</a:t>
            </a:r>
            <a:r>
              <a:rPr lang="en-US" dirty="0" smtClean="0"/>
              <a:t> and to stay connected via the survey and audience feedback. </a:t>
            </a:r>
            <a:endParaRPr lang="en-US" dirty="0"/>
          </a:p>
        </p:txBody>
      </p:sp>
      <p:sp>
        <p:nvSpPr>
          <p:cNvPr id="4" name="Slide Number Placeholder 3"/>
          <p:cNvSpPr>
            <a:spLocks noGrp="1"/>
          </p:cNvSpPr>
          <p:nvPr>
            <p:ph type="sldNum" sz="quarter" idx="10"/>
          </p:nvPr>
        </p:nvSpPr>
        <p:spPr/>
        <p:txBody>
          <a:bodyPr/>
          <a:lstStyle/>
          <a:p>
            <a:pPr>
              <a:defRPr/>
            </a:pPr>
            <a:fld id="{18221210-3B0D-4144-9F2C-6DEFE703F762}" type="slidenum">
              <a:rPr lang="en-US" smtClean="0"/>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r>
              <a:rPr lang="en-US" smtClean="0"/>
              <a:t>The economic snapshot is bleak, with the economy moving into a recession, businesses struggling, the stock market trying to bottom out and consumers out of the picture.  Unfortunately, there are no quick solutions on the horizon with more downside risk than upside potential.</a:t>
            </a:r>
          </a:p>
        </p:txBody>
      </p:sp>
      <p:sp>
        <p:nvSpPr>
          <p:cNvPr id="4" name="Slide Number Placeholder 3"/>
          <p:cNvSpPr>
            <a:spLocks noGrp="1"/>
          </p:cNvSpPr>
          <p:nvPr>
            <p:ph type="sldNum" sz="quarter" idx="5"/>
          </p:nvPr>
        </p:nvSpPr>
        <p:spPr/>
        <p:txBody>
          <a:bodyPr/>
          <a:lstStyle/>
          <a:p>
            <a:pPr>
              <a:defRPr/>
            </a:pPr>
            <a:fld id="{2DFB9A00-42C0-448D-891D-625D336305F9}"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has been some good news, with GDP expected to turn positive in the 4</a:t>
            </a:r>
            <a:r>
              <a:rPr lang="en-US" baseline="30000" dirty="0" smtClean="0"/>
              <a:t>th</a:t>
            </a:r>
            <a:r>
              <a:rPr lang="en-US" dirty="0" smtClean="0"/>
              <a:t> quarter although any recovery is going to be tempered. The stock market is certainly poised for a recovery, with investors anxious to regain some lost ground. The outlook for the construction industry is based in part on recovery in the housing market which is likely to disappoint many unless the tax credit program is extended and employers start adding jobs.  On the other hand, stimulus backed spending on infrastructure is likely to provide some ballast for the sector. The excess capacity built into the current commercial market will make that a lagging sector when the economy does recover.</a:t>
            </a:r>
            <a:endParaRPr lang="en-US" dirty="0"/>
          </a:p>
        </p:txBody>
      </p:sp>
      <p:sp>
        <p:nvSpPr>
          <p:cNvPr id="4" name="Slide Number Placeholder 3"/>
          <p:cNvSpPr>
            <a:spLocks noGrp="1"/>
          </p:cNvSpPr>
          <p:nvPr>
            <p:ph type="sldNum" sz="quarter" idx="10"/>
          </p:nvPr>
        </p:nvSpPr>
        <p:spPr/>
        <p:txBody>
          <a:bodyPr/>
          <a:lstStyle/>
          <a:p>
            <a:pPr>
              <a:defRPr/>
            </a:pPr>
            <a:fld id="{18221210-3B0D-4144-9F2C-6DEFE703F762}"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One of the key challenges to the US economy is the softening in employment and rising unemployment levels. We asked the audience if they agreed or disagreed with the statement that employment was set to improve in early 2009. Some 93% of respondents indicated no, suggesting they anticipate weakness on the job front to continue. In order to help with the unemployment figures in context, it is useful to look at unemployment levels in the prior recessions. As noted in the graph in the upper left of the slide, unemployment levels in the 70s early 80s and early 90s were much higher than the current levels.</a:t>
            </a:r>
          </a:p>
          <a:p>
            <a:pPr>
              <a:spcBef>
                <a:spcPct val="0"/>
              </a:spcBef>
            </a:pPr>
            <a:endParaRPr lang="en-US" dirty="0" smtClean="0"/>
          </a:p>
          <a:p>
            <a:pPr>
              <a:spcBef>
                <a:spcPct val="0"/>
              </a:spcBef>
            </a:pPr>
            <a:r>
              <a:rPr lang="en-US" dirty="0" smtClean="0"/>
              <a:t>Given the weakness of the US economy compared to those times and the prospects of further erosion, unemployment rates are likely to remain sticky around the 10% hurdle. Whether they will break into double digit levels will depend a lot on how the economy settles down and how recent and future government interventions work. Over the near term, conditions are likely to erode even further with weakness across most sectors including state and local governments whose budgets are getting hit hard. Thus, the lack of employment growth is expected to continue to put a damper on the economy and consumer confidence.</a:t>
            </a:r>
          </a:p>
          <a:p>
            <a:pPr>
              <a:spcBef>
                <a:spcPct val="0"/>
              </a:spcBef>
            </a:pPr>
            <a:endParaRPr lang="en-US" dirty="0" smtClean="0"/>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7C2BAD4-2DAF-4E88-991F-4545D9B8C7DC}" type="slidenum">
              <a:rPr lang="en-US">
                <a:latin typeface="Arial" pitchFamily="34" charset="0"/>
                <a:cs typeface="Arial" pitchFamily="34" charset="0"/>
              </a:rPr>
              <a:pPr/>
              <a:t>6</a:t>
            </a:fld>
            <a:endParaRPr lang="en-US">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Business confidence remains</a:t>
            </a:r>
            <a:r>
              <a:rPr lang="en-US" baseline="0" dirty="0" smtClean="0"/>
              <a:t> weak in with respect to hiring and expansion planning. </a:t>
            </a:r>
            <a:r>
              <a:rPr lang="en-US" dirty="0" smtClean="0"/>
              <a:t>Unfortunately, businesses aren’t receiving the same attention as households in</a:t>
            </a:r>
            <a:r>
              <a:rPr lang="en-US" baseline="0" dirty="0" smtClean="0"/>
              <a:t> terms of assistance</a:t>
            </a:r>
            <a:r>
              <a:rPr lang="en-US" dirty="0" smtClean="0"/>
              <a:t> with the exception of financial institutions and the auto</a:t>
            </a:r>
            <a:r>
              <a:rPr lang="en-US" baseline="0" dirty="0" smtClean="0"/>
              <a:t> industry</a:t>
            </a:r>
            <a:r>
              <a:rPr lang="en-US" dirty="0" smtClean="0"/>
              <a:t>. With credit tight, pessimism will likely pervade the near-term outlooks even more than in the recent past. </a:t>
            </a:r>
          </a:p>
          <a:p>
            <a:pPr>
              <a:spcBef>
                <a:spcPct val="0"/>
              </a:spcBef>
            </a:pPr>
            <a:endParaRPr lang="en-US" dirty="0" smtClean="0"/>
          </a:p>
          <a:p>
            <a:pPr>
              <a:spcBef>
                <a:spcPct val="0"/>
              </a:spcBef>
            </a:pPr>
            <a:r>
              <a:rPr lang="en-US" dirty="0" smtClean="0"/>
              <a:t>The situation is clearly</a:t>
            </a:r>
            <a:r>
              <a:rPr lang="en-US" baseline="0" dirty="0" smtClean="0"/>
              <a:t> global, with confidence levels down in most developed nations. Emerging markets are struggling even more than “normal” in the tight credit environment</a:t>
            </a:r>
            <a:r>
              <a:rPr lang="en-US" dirty="0" smtClean="0"/>
              <a:t> although spreads have eased a bit. The deficit remains a concern, especially with exports languishing in spite of the cheap dollar.</a:t>
            </a:r>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EF5CCB3-6124-44F7-8E44-3DD50478A774}" type="slidenum">
              <a:rPr lang="en-US">
                <a:latin typeface="Arial" pitchFamily="34" charset="0"/>
                <a:cs typeface="Arial" pitchFamily="34" charset="0"/>
              </a:rPr>
              <a:pPr/>
              <a:t>7</a:t>
            </a:fld>
            <a:endParaRPr lang="en-US">
              <a:latin typeface="Arial"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Although there have been some positive signs on the business front, the situation in which many small businesses find themselves is still dire. After experiencing tight credit noted in the upper right graph, businesses began to cut back on payrolls, inventory and spending. As such, business borrowing has actually declined. This situation can be explained in part by the tight credit, as well as tempered outlooks. Unfortunately, with small businesses a critical factor in job growth, these cutbacks do not bode well for the recovery until they turn the corner.</a:t>
            </a:r>
          </a:p>
          <a:p>
            <a:pPr>
              <a:spcBef>
                <a:spcPct val="0"/>
              </a:spcBef>
            </a:pPr>
            <a:endParaRPr lang="en-US" dirty="0" smtClean="0"/>
          </a:p>
          <a:p>
            <a:pPr>
              <a:spcBef>
                <a:spcPct val="0"/>
              </a:spcBef>
            </a:pPr>
            <a:r>
              <a:rPr lang="en-US" dirty="0" smtClean="0"/>
              <a:t>The tight credit markets are likely to continue with record levels of commercial debt and mortgages coming due over the next 2-3 years. Until the banks and other sources of credit loosen up, smaller businesses will continue to be on the defensive.</a:t>
            </a:r>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EF5CCB3-6124-44F7-8E44-3DD50478A774}" type="slidenum">
              <a:rPr lang="en-US">
                <a:latin typeface="Arial" pitchFamily="34" charset="0"/>
                <a:cs typeface="Arial" pitchFamily="34" charset="0"/>
              </a:rPr>
              <a:pPr/>
              <a:t>8</a:t>
            </a:fld>
            <a:endParaRPr lang="en-US">
              <a:latin typeface="Arial" pitchFamily="34"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 housing market is</a:t>
            </a:r>
            <a:r>
              <a:rPr lang="en-US" baseline="0" dirty="0" smtClean="0"/>
              <a:t>  in a somewhat tenuous state, with some buyers being drawn back into the market due in part to the first-time homebuyer credits. Although there is a lot of positive rhetoric about it being time to get off the fence, there are</a:t>
            </a:r>
            <a:r>
              <a:rPr lang="en-US" dirty="0" smtClean="0"/>
              <a:t> few signs that the market has fully</a:t>
            </a:r>
            <a:r>
              <a:rPr lang="en-US" baseline="0" dirty="0" smtClean="0"/>
              <a:t> </a:t>
            </a:r>
            <a:r>
              <a:rPr lang="en-US" dirty="0" smtClean="0"/>
              <a:t>bottomed out. Housing permits and starts have picked up a bit after plummeting</a:t>
            </a:r>
            <a:r>
              <a:rPr lang="en-US" baseline="0" dirty="0" smtClean="0"/>
              <a:t> </a:t>
            </a:r>
            <a:r>
              <a:rPr lang="en-US" dirty="0" smtClean="0"/>
              <a:t>to the lowest level in over 20 years. While inventories have been declining, sales levels and traffic remain low as potential buyers wait</a:t>
            </a:r>
            <a:r>
              <a:rPr lang="en-US" baseline="0" dirty="0" smtClean="0"/>
              <a:t> </a:t>
            </a:r>
            <a:r>
              <a:rPr lang="en-US" dirty="0" smtClean="0"/>
              <a:t>for the economy to improve.</a:t>
            </a:r>
          </a:p>
          <a:p>
            <a:pPr>
              <a:spcBef>
                <a:spcPct val="0"/>
              </a:spcBef>
            </a:pPr>
            <a:endParaRPr lang="en-US" dirty="0" smtClean="0"/>
          </a:p>
          <a:p>
            <a:pPr>
              <a:spcBef>
                <a:spcPct val="0"/>
              </a:spcBef>
            </a:pPr>
            <a:r>
              <a:rPr lang="en-US" dirty="0" smtClean="0"/>
              <a:t>In a number of overheated markets, raw land values have already plummeted by 60-70% from their 2006 peak levels. Delinquency rates continue to rise at an accelerating pace, spreading across the country as the consequences of easy credit hit home. In the absence of meaningful intervention, this trend is likely to continue, especially with estimates that some 30% of households who bought in the last five years are underwater, the principal balances greater than market values. At this point, some reminisce about the “It’ll be fine in 2009,” and are now resigned to “But then again, it could be 2010.” Unfortunately, those timetables may be realistic, depending on how long it takes the market to bottom out and capital to return to the sector.</a:t>
            </a:r>
          </a:p>
        </p:txBody>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04032C-E1C1-40ED-94CC-AD72F6BDAA41}" type="slidenum">
              <a:rPr lang="en-US">
                <a:latin typeface="Arial" pitchFamily="34" charset="0"/>
                <a:cs typeface="Arial" pitchFamily="34" charset="0"/>
              </a:rPr>
              <a:pPr/>
              <a:t>9</a:t>
            </a:fld>
            <a:endParaRPr lang="en-US">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20955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381000"/>
            <a:ext cx="61341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6934200" cy="5334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219200"/>
            <a:ext cx="8153400" cy="4724400"/>
          </a:xfrm>
        </p:spPr>
        <p:txBody>
          <a:bodyPr/>
          <a:lstStyle/>
          <a:p>
            <a:pPr lvl="0"/>
            <a:r>
              <a:rPr lang="en-US" noProof="0" smtClean="0"/>
              <a:t>Click icon to add chart</a:t>
            </a:r>
            <a:endParaRPr lang="en-US" noProof="0"/>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_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_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lgn="r">
              <a:defRPr sz="1000"/>
            </a:lvl1pPr>
          </a:lstStyle>
          <a:p>
            <a:pPr>
              <a:defRPr/>
            </a:pPr>
            <a:r>
              <a:rPr lang="en-US" dirty="0" smtClean="0"/>
              <a:t>© JR DeLisle, Ph.D.</a:t>
            </a:r>
          </a:p>
          <a:p>
            <a:pPr>
              <a:defRPr/>
            </a:pPr>
            <a:r>
              <a:rPr lang="en-US" dirty="0" smtClean="0"/>
              <a:t>jdelisle@u.washington.edu</a:t>
            </a:r>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005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0005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50000"/>
          </a:schemeClr>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28600" y="381000"/>
            <a:ext cx="69342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219200"/>
            <a:ext cx="81534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457200" y="6019800"/>
            <a:ext cx="8305800" cy="68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b="0" i="0">
                <a:latin typeface="+mn-lt"/>
                <a:cs typeface="+mn-cs"/>
              </a:defRPr>
            </a:lvl1pPr>
          </a:lstStyle>
          <a:p>
            <a:pPr>
              <a:defRPr/>
            </a:pPr>
            <a:endParaRPr lang="en-US"/>
          </a:p>
        </p:txBody>
      </p:sp>
      <p:sp>
        <p:nvSpPr>
          <p:cNvPr id="1032" name="Line 8"/>
          <p:cNvSpPr>
            <a:spLocks noChangeShapeType="1"/>
          </p:cNvSpPr>
          <p:nvPr/>
        </p:nvSpPr>
        <p:spPr bwMode="auto">
          <a:xfrm>
            <a:off x="609600" y="6324600"/>
            <a:ext cx="8047038" cy="0"/>
          </a:xfrm>
          <a:prstGeom prst="line">
            <a:avLst/>
          </a:prstGeom>
          <a:noFill/>
          <a:ln w="15875">
            <a:solidFill>
              <a:schemeClr val="tx2"/>
            </a:solidFill>
            <a:round/>
            <a:headEnd/>
            <a:tailEnd/>
          </a:ln>
          <a:effectLst/>
        </p:spPr>
        <p:txBody>
          <a:bodyPr/>
          <a:lstStyle/>
          <a:p>
            <a:pPr algn="ctr" fontAlgn="auto">
              <a:spcBef>
                <a:spcPts val="0"/>
              </a:spcBef>
              <a:spcAft>
                <a:spcPts val="0"/>
              </a:spcAft>
              <a:defRPr/>
            </a:pPr>
            <a:endParaRPr lang="en-US">
              <a:latin typeface="+mn-lt"/>
              <a:cs typeface="+mn-cs"/>
            </a:endParaRPr>
          </a:p>
        </p:txBody>
      </p:sp>
      <p:sp>
        <p:nvSpPr>
          <p:cNvPr id="1035" name="Rectangle 11"/>
          <p:cNvSpPr>
            <a:spLocks noChangeArrowheads="1"/>
          </p:cNvSpPr>
          <p:nvPr/>
        </p:nvSpPr>
        <p:spPr bwMode="auto">
          <a:xfrm>
            <a:off x="3595688" y="3238500"/>
            <a:ext cx="9144000" cy="0"/>
          </a:xfrm>
          <a:prstGeom prst="rect">
            <a:avLst/>
          </a:prstGeom>
          <a:noFill/>
          <a:ln w="9525">
            <a:noFill/>
            <a:miter lim="800000"/>
            <a:headEnd/>
            <a:tailEnd/>
          </a:ln>
          <a:effectLst/>
        </p:spPr>
        <p:txBody>
          <a:bodyPr>
            <a:spAutoFit/>
          </a:bodyPr>
          <a:lstStyle/>
          <a:p>
            <a:pPr algn="ctr" fontAlgn="auto">
              <a:spcBef>
                <a:spcPts val="0"/>
              </a:spcBef>
              <a:spcAft>
                <a:spcPts val="0"/>
              </a:spcAft>
              <a:defRPr/>
            </a:pPr>
            <a:endParaRPr lang="en-US">
              <a:latin typeface="+mn-lt"/>
              <a:cs typeface="+mn-cs"/>
            </a:endParaRPr>
          </a:p>
        </p:txBody>
      </p:sp>
      <p:sp>
        <p:nvSpPr>
          <p:cNvPr id="1073" name="Line 49"/>
          <p:cNvSpPr>
            <a:spLocks noChangeShapeType="1"/>
          </p:cNvSpPr>
          <p:nvPr/>
        </p:nvSpPr>
        <p:spPr bwMode="auto">
          <a:xfrm>
            <a:off x="228600" y="990600"/>
            <a:ext cx="8047038" cy="0"/>
          </a:xfrm>
          <a:prstGeom prst="line">
            <a:avLst/>
          </a:prstGeom>
          <a:noFill/>
          <a:ln w="15875">
            <a:solidFill>
              <a:schemeClr val="tx2"/>
            </a:solidFill>
            <a:round/>
            <a:headEnd/>
            <a:tailEnd/>
          </a:ln>
          <a:effectLst/>
        </p:spPr>
        <p:txBody>
          <a:bodyPr/>
          <a:lstStyle/>
          <a:p>
            <a:pPr algn="ctr" fontAlgn="auto">
              <a:spcBef>
                <a:spcPts val="0"/>
              </a:spcBef>
              <a:spcAft>
                <a:spcPts val="0"/>
              </a:spcAft>
              <a:defRPr/>
            </a:pPr>
            <a:endParaRPr lang="en-US">
              <a:latin typeface="+mn-lt"/>
              <a:cs typeface="+mn-cs"/>
            </a:endParaRPr>
          </a:p>
        </p:txBody>
      </p:sp>
      <p:sp>
        <p:nvSpPr>
          <p:cNvPr id="1076" name="Rectangle 52"/>
          <p:cNvSpPr>
            <a:spLocks noChangeArrowheads="1"/>
          </p:cNvSpPr>
          <p:nvPr/>
        </p:nvSpPr>
        <p:spPr bwMode="auto">
          <a:xfrm>
            <a:off x="7391400" y="6400800"/>
            <a:ext cx="1274763" cy="254000"/>
          </a:xfrm>
          <a:prstGeom prst="rect">
            <a:avLst/>
          </a:prstGeom>
          <a:noFill/>
          <a:ln w="9525">
            <a:solidFill>
              <a:schemeClr val="tx1"/>
            </a:solidFill>
            <a:miter lim="800000"/>
            <a:headEnd/>
            <a:tailEnd/>
          </a:ln>
          <a:effectLst/>
        </p:spPr>
        <p:txBody>
          <a:bodyPr wrap="none">
            <a:spAutoFit/>
          </a:bodyPr>
          <a:lstStyle/>
          <a:p>
            <a:pPr algn="ctr" fontAlgn="auto">
              <a:spcBef>
                <a:spcPts val="0"/>
              </a:spcBef>
              <a:spcAft>
                <a:spcPts val="0"/>
              </a:spcAft>
              <a:defRPr/>
            </a:pPr>
            <a:r>
              <a:rPr lang="en-US" sz="1000">
                <a:latin typeface="+mn-lt"/>
                <a:cs typeface="+mn-cs"/>
              </a:rPr>
              <a:t>© JR DeLisle, Ph. D.</a:t>
            </a:r>
            <a:endParaRPr lang="en-US" sz="1000" baseline="30000">
              <a:latin typeface="+mn-lt"/>
              <a:cs typeface="+mn-cs"/>
            </a:endParaRPr>
          </a:p>
        </p:txBody>
      </p:sp>
      <p:pic>
        <p:nvPicPr>
          <p:cNvPr id="2057" name="Picture 53" descr="left"/>
          <p:cNvPicPr>
            <a:picLocks noChangeAspect="1" noChangeArrowheads="1"/>
          </p:cNvPicPr>
          <p:nvPr/>
        </p:nvPicPr>
        <p:blipFill>
          <a:blip r:embed="rId16" cstate="print"/>
          <a:srcRect/>
          <a:stretch>
            <a:fillRect/>
          </a:stretch>
        </p:blipFill>
        <p:spPr bwMode="auto">
          <a:xfrm>
            <a:off x="7239000" y="228600"/>
            <a:ext cx="1765300" cy="60325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86" r:id="rId14"/>
  </p:sldLayoutIdLst>
  <p:timing>
    <p:tnLst>
      <p:par>
        <p:cTn id="1" dur="indefinite" restart="never" nodeType="tmRoot"/>
      </p:par>
    </p:tnLst>
  </p:timing>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Times New Roman" pitchFamily="18" charset="0"/>
        </a:defRPr>
      </a:lvl2pPr>
      <a:lvl3pPr algn="l" rtl="0" eaLnBrk="0" fontAlgn="base" hangingPunct="0">
        <a:spcBef>
          <a:spcPct val="0"/>
        </a:spcBef>
        <a:spcAft>
          <a:spcPct val="0"/>
        </a:spcAft>
        <a:defRPr sz="2800">
          <a:solidFill>
            <a:schemeClr val="tx2"/>
          </a:solidFill>
          <a:latin typeface="Times New Roman" pitchFamily="18" charset="0"/>
        </a:defRPr>
      </a:lvl3pPr>
      <a:lvl4pPr algn="l" rtl="0" eaLnBrk="0" fontAlgn="base" hangingPunct="0">
        <a:spcBef>
          <a:spcPct val="0"/>
        </a:spcBef>
        <a:spcAft>
          <a:spcPct val="0"/>
        </a:spcAft>
        <a:defRPr sz="2800">
          <a:solidFill>
            <a:schemeClr val="tx2"/>
          </a:solidFill>
          <a:latin typeface="Times New Roman" pitchFamily="18" charset="0"/>
        </a:defRPr>
      </a:lvl4pPr>
      <a:lvl5pPr algn="l" rtl="0" eaLnBrk="0" fontAlgn="base" hangingPunct="0">
        <a:spcBef>
          <a:spcPct val="0"/>
        </a:spcBef>
        <a:spcAft>
          <a:spcPct val="0"/>
        </a:spcAft>
        <a:defRPr sz="2800">
          <a:solidFill>
            <a:schemeClr val="tx2"/>
          </a:solidFill>
          <a:latin typeface="Times New Roman" pitchFamily="18" charset="0"/>
        </a:defRPr>
      </a:lvl5pPr>
      <a:lvl6pPr marL="457200" algn="l" rtl="0" eaLnBrk="1" fontAlgn="base" hangingPunct="1">
        <a:spcBef>
          <a:spcPct val="0"/>
        </a:spcBef>
        <a:spcAft>
          <a:spcPct val="0"/>
        </a:spcAft>
        <a:defRPr sz="2800">
          <a:solidFill>
            <a:schemeClr val="tx2"/>
          </a:solidFill>
          <a:latin typeface="Times New Roman" pitchFamily="18" charset="0"/>
        </a:defRPr>
      </a:lvl6pPr>
      <a:lvl7pPr marL="914400" algn="l" rtl="0" eaLnBrk="1" fontAlgn="base" hangingPunct="1">
        <a:spcBef>
          <a:spcPct val="0"/>
        </a:spcBef>
        <a:spcAft>
          <a:spcPct val="0"/>
        </a:spcAft>
        <a:defRPr sz="2800">
          <a:solidFill>
            <a:schemeClr val="tx2"/>
          </a:solidFill>
          <a:latin typeface="Times New Roman" pitchFamily="18" charset="0"/>
        </a:defRPr>
      </a:lvl7pPr>
      <a:lvl8pPr marL="1371600" algn="l" rtl="0" eaLnBrk="1" fontAlgn="base" hangingPunct="1">
        <a:spcBef>
          <a:spcPct val="0"/>
        </a:spcBef>
        <a:spcAft>
          <a:spcPct val="0"/>
        </a:spcAft>
        <a:defRPr sz="2800">
          <a:solidFill>
            <a:schemeClr val="tx2"/>
          </a:solidFill>
          <a:latin typeface="Times New Roman" pitchFamily="18" charset="0"/>
        </a:defRPr>
      </a:lvl8pPr>
      <a:lvl9pPr marL="1828800" algn="l" rtl="0" eaLnBrk="1" fontAlgn="base" hangingPunct="1">
        <a:spcBef>
          <a:spcPct val="0"/>
        </a:spcBef>
        <a:spcAft>
          <a:spcPct val="0"/>
        </a:spcAft>
        <a:defRPr sz="28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a:solidFill>
            <a:schemeClr val="tx2"/>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2"/>
          </a:solidFill>
          <a:latin typeface="+mn-lt"/>
        </a:defRPr>
      </a:lvl2pPr>
      <a:lvl3pPr marL="1143000" indent="-228600" algn="l" rtl="0" eaLnBrk="0" fontAlgn="base" hangingPunct="0">
        <a:spcBef>
          <a:spcPct val="20000"/>
        </a:spcBef>
        <a:spcAft>
          <a:spcPct val="0"/>
        </a:spcAft>
        <a:buChar char="•"/>
        <a:defRPr sz="2000">
          <a:solidFill>
            <a:schemeClr val="tx2"/>
          </a:solidFill>
          <a:latin typeface="+mn-lt"/>
        </a:defRPr>
      </a:lvl3pPr>
      <a:lvl4pPr marL="1600200" indent="-228600" algn="l" rtl="0" eaLnBrk="0" fontAlgn="base" hangingPunct="0">
        <a:spcBef>
          <a:spcPct val="20000"/>
        </a:spcBef>
        <a:spcAft>
          <a:spcPct val="0"/>
        </a:spcAft>
        <a:buChar char="–"/>
        <a:defRPr sz="2000">
          <a:solidFill>
            <a:schemeClr val="tx2"/>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eaLnBrk="1" fontAlgn="base" hangingPunct="1">
        <a:spcBef>
          <a:spcPct val="20000"/>
        </a:spcBef>
        <a:spcAft>
          <a:spcPct val="0"/>
        </a:spcAft>
        <a:buChar char="»"/>
        <a:defRPr sz="2000">
          <a:solidFill>
            <a:schemeClr val="tx2"/>
          </a:solidFill>
          <a:latin typeface="+mn-lt"/>
        </a:defRPr>
      </a:lvl6pPr>
      <a:lvl7pPr marL="2971800" indent="-228600" algn="l" rtl="0" eaLnBrk="1" fontAlgn="base" hangingPunct="1">
        <a:spcBef>
          <a:spcPct val="20000"/>
        </a:spcBef>
        <a:spcAft>
          <a:spcPct val="0"/>
        </a:spcAft>
        <a:buChar char="»"/>
        <a:defRPr sz="2000">
          <a:solidFill>
            <a:schemeClr val="tx2"/>
          </a:solidFill>
          <a:latin typeface="+mn-lt"/>
        </a:defRPr>
      </a:lvl7pPr>
      <a:lvl8pPr marL="3429000" indent="-228600" algn="l" rtl="0" eaLnBrk="1" fontAlgn="base" hangingPunct="1">
        <a:spcBef>
          <a:spcPct val="20000"/>
        </a:spcBef>
        <a:spcAft>
          <a:spcPct val="0"/>
        </a:spcAft>
        <a:buChar char="»"/>
        <a:defRPr sz="2000">
          <a:solidFill>
            <a:schemeClr val="tx2"/>
          </a:solidFill>
          <a:latin typeface="+mn-lt"/>
        </a:defRPr>
      </a:lvl8pPr>
      <a:lvl9pPr marL="3886200" indent="-228600" algn="l" rtl="0" eaLnBrk="1" fontAlgn="base" hangingPunct="1">
        <a:spcBef>
          <a:spcPct val="20000"/>
        </a:spcBef>
        <a:spcAft>
          <a:spcPct val="0"/>
        </a:spcAft>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delisle@u.washington.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47.png"/><Relationship Id="rId4" Type="http://schemas.openxmlformats.org/officeDocument/2006/relationships/image" Target="../media/image46.gif"/></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52.png"/><Relationship Id="rId4" Type="http://schemas.openxmlformats.org/officeDocument/2006/relationships/image" Target="../media/image51.png"/></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54.png"/></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3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3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image" Target="../media/image65.png"/><Relationship Id="rId4" Type="http://schemas.openxmlformats.org/officeDocument/2006/relationships/image" Target="../media/image64.png"/></Relationships>
</file>

<file path=ppt/slides/_rels/slide3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68.png"/></Relationships>
</file>

<file path=ppt/slides/_rels/slide3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5.xml"/><Relationship Id="rId1" Type="http://schemas.openxmlformats.org/officeDocument/2006/relationships/slideLayout" Target="../slideLayouts/slideLayout6.xml"/><Relationship Id="rId5" Type="http://schemas.openxmlformats.org/officeDocument/2006/relationships/image" Target="../media/image71.png"/><Relationship Id="rId4" Type="http://schemas.openxmlformats.org/officeDocument/2006/relationships/image" Target="../media/image70.png"/></Relationships>
</file>

<file path=ppt/slides/_rels/slide3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73.png"/></Relationships>
</file>

<file path=ppt/slides/_rels/slide3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7.xml"/><Relationship Id="rId1" Type="http://schemas.openxmlformats.org/officeDocument/2006/relationships/slideLayout" Target="../slideLayouts/slideLayout6.xml"/><Relationship Id="rId5" Type="http://schemas.openxmlformats.org/officeDocument/2006/relationships/image" Target="../media/image76.png"/><Relationship Id="rId4" Type="http://schemas.openxmlformats.org/officeDocument/2006/relationships/image" Target="../media/image75.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hyperlink" Target="http://jrdelisle.com/"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6"/>
          <p:cNvSpPr txBox="1">
            <a:spLocks noChangeArrowheads="1"/>
          </p:cNvSpPr>
          <p:nvPr/>
        </p:nvSpPr>
        <p:spPr bwMode="auto">
          <a:xfrm>
            <a:off x="2422525" y="3038475"/>
            <a:ext cx="184150" cy="519113"/>
          </a:xfrm>
          <a:prstGeom prst="rect">
            <a:avLst/>
          </a:prstGeom>
          <a:noFill/>
          <a:ln w="25400">
            <a:noFill/>
            <a:miter lim="800000"/>
            <a:headEnd/>
            <a:tailEnd/>
          </a:ln>
        </p:spPr>
        <p:txBody>
          <a:bodyPr wrap="none">
            <a:spAutoFit/>
          </a:bodyPr>
          <a:lstStyle/>
          <a:p>
            <a:pPr algn="ctr"/>
            <a:endParaRPr lang="en-US"/>
          </a:p>
        </p:txBody>
      </p:sp>
      <p:sp>
        <p:nvSpPr>
          <p:cNvPr id="3075" name="Text Box 7"/>
          <p:cNvSpPr txBox="1">
            <a:spLocks noChangeArrowheads="1"/>
          </p:cNvSpPr>
          <p:nvPr/>
        </p:nvSpPr>
        <p:spPr bwMode="auto">
          <a:xfrm>
            <a:off x="689619" y="1524000"/>
            <a:ext cx="6917278" cy="3170099"/>
          </a:xfrm>
          <a:prstGeom prst="rect">
            <a:avLst/>
          </a:prstGeom>
          <a:noFill/>
          <a:ln w="25400">
            <a:noFill/>
            <a:miter lim="800000"/>
            <a:headEnd/>
            <a:tailEnd/>
          </a:ln>
        </p:spPr>
        <p:txBody>
          <a:bodyPr wrap="none">
            <a:spAutoFit/>
          </a:bodyPr>
          <a:lstStyle/>
          <a:p>
            <a:pPr algn="ctr"/>
            <a:r>
              <a:rPr lang="en-US" sz="2400" b="0" i="0" dirty="0" smtClean="0">
                <a:solidFill>
                  <a:schemeClr val="tx2"/>
                </a:solidFill>
                <a:latin typeface="+mn-lt"/>
              </a:rPr>
              <a:t>Lecture 4 (a): Reflecting </a:t>
            </a:r>
            <a:r>
              <a:rPr lang="en-US" sz="2400" b="0" i="0" dirty="0" smtClean="0">
                <a:solidFill>
                  <a:schemeClr val="tx2"/>
                </a:solidFill>
                <a:latin typeface="+mn-lt"/>
              </a:rPr>
              <a:t>on the Future for Real Estate:</a:t>
            </a:r>
          </a:p>
          <a:p>
            <a:pPr algn="ctr"/>
            <a:r>
              <a:rPr lang="en-US" sz="2400" b="0" i="0" dirty="0" smtClean="0">
                <a:solidFill>
                  <a:schemeClr val="tx2"/>
                </a:solidFill>
                <a:latin typeface="+mn-lt"/>
              </a:rPr>
              <a:t>Leaner, Meaner, Cleaner and Greener</a:t>
            </a:r>
            <a:endParaRPr lang="en-US" sz="2400" b="0" i="0" dirty="0">
              <a:solidFill>
                <a:schemeClr val="tx2"/>
              </a:solidFill>
              <a:latin typeface="+mn-lt"/>
            </a:endParaRPr>
          </a:p>
          <a:p>
            <a:pPr algn="ctr"/>
            <a:endParaRPr lang="en-US" b="0" i="0" dirty="0">
              <a:solidFill>
                <a:schemeClr val="tx2"/>
              </a:solidFill>
              <a:latin typeface="+mn-lt"/>
            </a:endParaRPr>
          </a:p>
          <a:p>
            <a:pPr algn="ctr"/>
            <a:endParaRPr lang="en-US" sz="2000" b="0" i="0" dirty="0" smtClean="0">
              <a:solidFill>
                <a:schemeClr val="tx2"/>
              </a:solidFill>
              <a:latin typeface="+mn-lt"/>
            </a:endParaRPr>
          </a:p>
          <a:p>
            <a:pPr algn="ctr"/>
            <a:endParaRPr lang="en-US" b="0" i="0" dirty="0">
              <a:solidFill>
                <a:schemeClr val="tx2"/>
              </a:solidFill>
              <a:latin typeface="+mn-lt"/>
            </a:endParaRPr>
          </a:p>
          <a:p>
            <a:pPr algn="ctr"/>
            <a:r>
              <a:rPr lang="en-US" sz="1600" b="0" i="0" dirty="0">
                <a:solidFill>
                  <a:schemeClr val="tx2"/>
                </a:solidFill>
                <a:latin typeface="+mn-lt"/>
              </a:rPr>
              <a:t>by</a:t>
            </a:r>
          </a:p>
          <a:p>
            <a:pPr algn="ctr"/>
            <a:r>
              <a:rPr lang="en-US" sz="1600" b="0" i="0" dirty="0">
                <a:solidFill>
                  <a:schemeClr val="tx2"/>
                </a:solidFill>
                <a:latin typeface="+mn-lt"/>
              </a:rPr>
              <a:t>James R. DeLisle, Ph.D</a:t>
            </a:r>
            <a:r>
              <a:rPr lang="en-US" sz="1600" b="0" i="0" dirty="0" smtClean="0">
                <a:solidFill>
                  <a:schemeClr val="tx2"/>
                </a:solidFill>
                <a:latin typeface="+mn-lt"/>
              </a:rPr>
              <a:t>.</a:t>
            </a:r>
          </a:p>
          <a:p>
            <a:pPr algn="ctr"/>
            <a:endParaRPr lang="en-US" sz="1600" b="0" i="0" dirty="0">
              <a:solidFill>
                <a:schemeClr val="tx2"/>
              </a:solidFill>
              <a:latin typeface="+mn-lt"/>
            </a:endParaRPr>
          </a:p>
          <a:p>
            <a:pPr algn="ctr"/>
            <a:r>
              <a:rPr lang="en-US" sz="1600" b="0" i="0" dirty="0">
                <a:solidFill>
                  <a:schemeClr val="tx2"/>
                </a:solidFill>
                <a:latin typeface="+mn-lt"/>
                <a:hlinkClick r:id="rId3"/>
              </a:rPr>
              <a:t>jdelisle@u.washington.edu</a:t>
            </a:r>
            <a:r>
              <a:rPr lang="en-US" sz="1600" b="0" i="0" dirty="0">
                <a:solidFill>
                  <a:schemeClr val="tx2"/>
                </a:solidFill>
                <a:latin typeface="+mn-lt"/>
              </a:rPr>
              <a:t> </a:t>
            </a:r>
          </a:p>
          <a:p>
            <a:pPr algn="ctr"/>
            <a:r>
              <a:rPr lang="en-US" sz="1600" b="0" i="0" dirty="0" smtClean="0">
                <a:solidFill>
                  <a:schemeClr val="tx2"/>
                </a:solidFill>
                <a:latin typeface="+mn-lt"/>
              </a:rPr>
              <a:t>January  14, 2010</a:t>
            </a:r>
            <a:endParaRPr lang="en-US" sz="1600" b="0" i="0" dirty="0">
              <a:solidFill>
                <a:schemeClr val="tx2"/>
              </a:solidFill>
              <a:latin typeface="+mn-lt"/>
            </a:endParaRPr>
          </a:p>
          <a:p>
            <a:pPr algn="ctr"/>
            <a:endParaRPr lang="en-US" sz="1600" dirty="0">
              <a:latin typeface="+mn-l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First-time Homebuyer</a:t>
            </a:r>
          </a:p>
          <a:p>
            <a:pPr lvl="1"/>
            <a:r>
              <a:rPr lang="en-US" dirty="0" smtClean="0"/>
              <a:t>T</a:t>
            </a:r>
            <a:r>
              <a:rPr lang="en-US" dirty="0" smtClean="0"/>
              <a:t>ax </a:t>
            </a:r>
            <a:r>
              <a:rPr lang="en-US" dirty="0" smtClean="0"/>
              <a:t>credit of up to $8,000 </a:t>
            </a:r>
            <a:r>
              <a:rPr lang="en-US" dirty="0" smtClean="0"/>
              <a:t>for </a:t>
            </a:r>
            <a:r>
              <a:rPr lang="en-US" dirty="0" smtClean="0"/>
              <a:t>first-time home </a:t>
            </a:r>
            <a:r>
              <a:rPr lang="en-US" dirty="0" smtClean="0"/>
              <a:t>buyers</a:t>
            </a:r>
          </a:p>
          <a:p>
            <a:pPr lvl="1"/>
            <a:r>
              <a:rPr lang="en-US" dirty="0" smtClean="0"/>
              <a:t>Before April 2010, close before June 30.	</a:t>
            </a:r>
          </a:p>
          <a:p>
            <a:pPr lvl="1"/>
            <a:r>
              <a:rPr lang="en-US" dirty="0" smtClean="0"/>
              <a:t>2009: income max $75,000 </a:t>
            </a:r>
            <a:r>
              <a:rPr lang="en-US" dirty="0" smtClean="0"/>
              <a:t>for </a:t>
            </a:r>
            <a:r>
              <a:rPr lang="en-US" dirty="0" err="1" smtClean="0"/>
              <a:t>individualsand</a:t>
            </a:r>
            <a:r>
              <a:rPr lang="en-US" dirty="0" smtClean="0"/>
              <a:t> </a:t>
            </a:r>
            <a:r>
              <a:rPr lang="en-US" dirty="0" smtClean="0"/>
              <a:t>$150,000 </a:t>
            </a:r>
            <a:r>
              <a:rPr lang="en-US" dirty="0" smtClean="0"/>
              <a:t>couples</a:t>
            </a:r>
          </a:p>
          <a:p>
            <a:pPr lvl="1"/>
            <a:r>
              <a:rPr lang="en-US" dirty="0" smtClean="0"/>
              <a:t>2010: income </a:t>
            </a:r>
            <a:r>
              <a:rPr lang="en-US" dirty="0" smtClean="0"/>
              <a:t>limits </a:t>
            </a:r>
            <a:r>
              <a:rPr lang="en-US" dirty="0" smtClean="0"/>
              <a:t>$</a:t>
            </a:r>
            <a:r>
              <a:rPr lang="en-US" dirty="0" smtClean="0"/>
              <a:t>125,000 </a:t>
            </a:r>
            <a:r>
              <a:rPr lang="en-US" dirty="0" smtClean="0"/>
              <a:t>individuals, $225,000 </a:t>
            </a:r>
            <a:r>
              <a:rPr lang="en-US" dirty="0" smtClean="0"/>
              <a:t>for </a:t>
            </a:r>
            <a:r>
              <a:rPr lang="en-US" dirty="0" smtClean="0"/>
              <a:t>couples</a:t>
            </a:r>
          </a:p>
          <a:p>
            <a:pPr lvl="1"/>
            <a:r>
              <a:rPr lang="en-US" dirty="0" smtClean="0"/>
              <a:t>Max price: $800,000</a:t>
            </a:r>
          </a:p>
          <a:p>
            <a:pPr lvl="1"/>
            <a:endParaRPr lang="en-US" dirty="0" smtClean="0"/>
          </a:p>
          <a:p>
            <a:r>
              <a:rPr lang="en-US" dirty="0" smtClean="0"/>
              <a:t>Existing Homebuyers</a:t>
            </a:r>
          </a:p>
          <a:p>
            <a:pPr lvl="1"/>
            <a:r>
              <a:rPr lang="en-US" dirty="0" smtClean="0"/>
              <a:t>Tax </a:t>
            </a:r>
            <a:r>
              <a:rPr lang="en-US" dirty="0" smtClean="0"/>
              <a:t>credit of </a:t>
            </a:r>
            <a:r>
              <a:rPr lang="en-US" dirty="0" smtClean="0"/>
              <a:t>$</a:t>
            </a:r>
            <a:r>
              <a:rPr lang="en-US" dirty="0" smtClean="0"/>
              <a:t>6,500 </a:t>
            </a:r>
            <a:r>
              <a:rPr lang="en-US" dirty="0" smtClean="0"/>
              <a:t>for </a:t>
            </a:r>
            <a:r>
              <a:rPr lang="en-US" dirty="0" smtClean="0"/>
              <a:t>repeat </a:t>
            </a:r>
            <a:r>
              <a:rPr lang="en-US" dirty="0" smtClean="0"/>
              <a:t>buyers</a:t>
            </a:r>
          </a:p>
          <a:p>
            <a:pPr lvl="1"/>
            <a:r>
              <a:rPr lang="en-US" dirty="0" smtClean="0"/>
              <a:t>If owned five </a:t>
            </a:r>
            <a:r>
              <a:rPr lang="en-US" dirty="0" smtClean="0"/>
              <a:t>consecutive years out of the prior eight </a:t>
            </a:r>
            <a:r>
              <a:rPr lang="en-US" dirty="0" smtClean="0"/>
              <a:t>years</a:t>
            </a:r>
          </a:p>
          <a:p>
            <a:pPr lvl="1"/>
            <a:endParaRPr lang="en-US" dirty="0" smtClean="0"/>
          </a:p>
          <a:p>
            <a:r>
              <a:rPr lang="en-US" dirty="0" smtClean="0"/>
              <a:t>Repay if not used </a:t>
            </a:r>
            <a:r>
              <a:rPr lang="en-US" dirty="0" smtClean="0"/>
              <a:t>as </a:t>
            </a:r>
            <a:r>
              <a:rPr lang="en-US" dirty="0" smtClean="0"/>
              <a:t>principal </a:t>
            </a:r>
            <a:r>
              <a:rPr lang="en-US" dirty="0" smtClean="0"/>
              <a:t>residence within </a:t>
            </a:r>
            <a:r>
              <a:rPr lang="en-US" dirty="0" smtClean="0"/>
              <a:t>three years</a:t>
            </a:r>
            <a:endParaRPr lang="en-US" dirty="0"/>
          </a:p>
        </p:txBody>
      </p:sp>
      <p:sp>
        <p:nvSpPr>
          <p:cNvPr id="3" name="Title 2"/>
          <p:cNvSpPr>
            <a:spLocks noGrp="1"/>
          </p:cNvSpPr>
          <p:nvPr>
            <p:ph type="title"/>
          </p:nvPr>
        </p:nvSpPr>
        <p:spPr/>
        <p:txBody>
          <a:bodyPr/>
          <a:lstStyle/>
          <a:p>
            <a:r>
              <a:rPr lang="en-US" dirty="0" smtClean="0"/>
              <a:t>Housing Stimulus Efforts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1000"/>
                                        <p:tgtEl>
                                          <p:spTgt spid="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1000"/>
                                        <p:tgtEl>
                                          <p:spTgt spid="2">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fade">
                                      <p:cBhvr>
                                        <p:cTn id="16" dur="1000"/>
                                        <p:tgtEl>
                                          <p:spTgt spid="2">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fade">
                                      <p:cBhvr>
                                        <p:cTn id="19" dur="1000"/>
                                        <p:tgtEl>
                                          <p:spTgt spid="2">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xEl>
                                              <p:pRg st="8" end="8"/>
                                            </p:txEl>
                                          </p:spTgt>
                                        </p:tgtEl>
                                        <p:attrNameLst>
                                          <p:attrName>style.visibility</p:attrName>
                                        </p:attrNameLst>
                                      </p:cBhvr>
                                      <p:to>
                                        <p:strVal val="visible"/>
                                      </p:to>
                                    </p:set>
                                    <p:animEffect transition="in" filter="fade">
                                      <p:cBhvr>
                                        <p:cTn id="24" dur="1000"/>
                                        <p:tgtEl>
                                          <p:spTgt spid="2">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animEffect transition="in" filter="fade">
                                      <p:cBhvr>
                                        <p:cTn id="27" dur="10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
          <p:cNvPicPr>
            <a:picLocks noChangeAspect="1" noChangeArrowheads="1"/>
          </p:cNvPicPr>
          <p:nvPr/>
        </p:nvPicPr>
        <p:blipFill>
          <a:blip r:embed="rId3" cstate="print"/>
          <a:srcRect/>
          <a:stretch>
            <a:fillRect/>
          </a:stretch>
        </p:blipFill>
        <p:spPr bwMode="auto">
          <a:xfrm>
            <a:off x="5465618" y="3276600"/>
            <a:ext cx="1163782" cy="914400"/>
          </a:xfrm>
          <a:prstGeom prst="rect">
            <a:avLst/>
          </a:prstGeom>
          <a:noFill/>
          <a:ln w="9525">
            <a:noFill/>
            <a:miter lim="800000"/>
            <a:headEnd/>
            <a:tailEnd/>
          </a:ln>
        </p:spPr>
      </p:pic>
      <p:sp>
        <p:nvSpPr>
          <p:cNvPr id="11266" name="Rectangle 2"/>
          <p:cNvSpPr>
            <a:spLocks noGrp="1" noChangeArrowheads="1"/>
          </p:cNvSpPr>
          <p:nvPr>
            <p:ph type="title"/>
          </p:nvPr>
        </p:nvSpPr>
        <p:spPr>
          <a:xfrm>
            <a:off x="228600" y="381000"/>
            <a:ext cx="7162800" cy="533400"/>
          </a:xfrm>
        </p:spPr>
        <p:txBody>
          <a:bodyPr>
            <a:normAutofit/>
          </a:bodyPr>
          <a:lstStyle/>
          <a:p>
            <a:pPr eaLnBrk="1" hangingPunct="1"/>
            <a:r>
              <a:rPr lang="en-US" smtClean="0"/>
              <a:t>Consumer Confidence, Spending &amp; Credit</a:t>
            </a:r>
          </a:p>
        </p:txBody>
      </p:sp>
      <p:pic>
        <p:nvPicPr>
          <p:cNvPr id="693253" name="Picture 5"/>
          <p:cNvPicPr>
            <a:picLocks noChangeAspect="1" noChangeArrowheads="1"/>
          </p:cNvPicPr>
          <p:nvPr/>
        </p:nvPicPr>
        <p:blipFill>
          <a:blip r:embed="rId4" cstate="print"/>
          <a:srcRect/>
          <a:stretch>
            <a:fillRect/>
          </a:stretch>
        </p:blipFill>
        <p:spPr bwMode="auto">
          <a:xfrm>
            <a:off x="152400" y="1295400"/>
            <a:ext cx="4379913" cy="3124200"/>
          </a:xfrm>
          <a:prstGeom prst="rect">
            <a:avLst/>
          </a:prstGeom>
          <a:noFill/>
          <a:ln w="9525">
            <a:noFill/>
            <a:miter lim="800000"/>
            <a:headEnd/>
            <a:tailEnd/>
          </a:ln>
        </p:spPr>
      </p:pic>
      <p:pic>
        <p:nvPicPr>
          <p:cNvPr id="14340" name="Picture 2"/>
          <p:cNvPicPr>
            <a:picLocks noChangeAspect="1" noChangeArrowheads="1"/>
          </p:cNvPicPr>
          <p:nvPr/>
        </p:nvPicPr>
        <p:blipFill>
          <a:blip r:embed="rId5" cstate="print"/>
          <a:srcRect/>
          <a:stretch>
            <a:fillRect/>
          </a:stretch>
        </p:blipFill>
        <p:spPr bwMode="auto">
          <a:xfrm>
            <a:off x="3276600" y="2667000"/>
            <a:ext cx="2514600" cy="1981200"/>
          </a:xfrm>
          <a:prstGeom prst="rect">
            <a:avLst/>
          </a:prstGeom>
          <a:noFill/>
          <a:ln w="9525">
            <a:noFill/>
            <a:miter lim="800000"/>
            <a:headEnd/>
            <a:tailEnd/>
          </a:ln>
        </p:spPr>
      </p:pic>
      <p:sp>
        <p:nvSpPr>
          <p:cNvPr id="11272" name="TextBox 30"/>
          <p:cNvSpPr txBox="1">
            <a:spLocks noChangeArrowheads="1"/>
          </p:cNvSpPr>
          <p:nvPr/>
        </p:nvSpPr>
        <p:spPr bwMode="auto">
          <a:xfrm>
            <a:off x="0" y="914400"/>
            <a:ext cx="3581400" cy="369887"/>
          </a:xfrm>
          <a:prstGeom prst="rect">
            <a:avLst/>
          </a:prstGeom>
          <a:noFill/>
          <a:ln w="9525">
            <a:noFill/>
            <a:miter lim="800000"/>
            <a:headEnd/>
            <a:tailEnd/>
          </a:ln>
        </p:spPr>
        <p:txBody>
          <a:bodyPr>
            <a:spAutoFit/>
          </a:bodyPr>
          <a:lstStyle/>
          <a:p>
            <a:pPr algn="ctr"/>
            <a:r>
              <a:rPr lang="en-US" dirty="0">
                <a:latin typeface="+mj-lt"/>
              </a:rPr>
              <a:t>Consumers </a:t>
            </a:r>
            <a:r>
              <a:rPr lang="en-US" dirty="0" smtClean="0">
                <a:latin typeface="+mj-lt"/>
              </a:rPr>
              <a:t>Contracting</a:t>
            </a:r>
            <a:endParaRPr lang="en-US" dirty="0">
              <a:latin typeface="+mj-lt"/>
            </a:endParaRPr>
          </a:p>
        </p:txBody>
      </p:sp>
      <p:sp>
        <p:nvSpPr>
          <p:cNvPr id="11273" name="TextBox 4"/>
          <p:cNvSpPr txBox="1">
            <a:spLocks noChangeArrowheads="1"/>
          </p:cNvSpPr>
          <p:nvPr/>
        </p:nvSpPr>
        <p:spPr bwMode="auto">
          <a:xfrm>
            <a:off x="381000" y="4572000"/>
            <a:ext cx="1779588" cy="276225"/>
          </a:xfrm>
          <a:prstGeom prst="rect">
            <a:avLst/>
          </a:prstGeom>
          <a:noFill/>
          <a:ln w="9525">
            <a:noFill/>
            <a:miter lim="800000"/>
            <a:headEnd/>
            <a:tailEnd/>
          </a:ln>
        </p:spPr>
        <p:txBody>
          <a:bodyPr>
            <a:spAutoFit/>
          </a:bodyPr>
          <a:lstStyle/>
          <a:p>
            <a:pPr algn="ctr"/>
            <a:r>
              <a:rPr lang="en-US" sz="1200" dirty="0"/>
              <a:t>Source: economy.com</a:t>
            </a:r>
          </a:p>
        </p:txBody>
      </p:sp>
      <p:sp>
        <p:nvSpPr>
          <p:cNvPr id="15" name="TextBox 14"/>
          <p:cNvSpPr txBox="1"/>
          <p:nvPr/>
        </p:nvSpPr>
        <p:spPr>
          <a:xfrm>
            <a:off x="4648200" y="990600"/>
            <a:ext cx="4191000" cy="830997"/>
          </a:xfrm>
          <a:prstGeom prst="rect">
            <a:avLst/>
          </a:prstGeom>
          <a:noFill/>
        </p:spPr>
        <p:txBody>
          <a:bodyPr wrap="square" rtlCol="0">
            <a:spAutoFit/>
          </a:bodyPr>
          <a:lstStyle/>
          <a:p>
            <a:r>
              <a:rPr lang="en-US" sz="2400" dirty="0" smtClean="0">
                <a:latin typeface="+mj-lt"/>
              </a:rPr>
              <a:t>Consumers are over 70% of GDP….</a:t>
            </a:r>
            <a:endParaRPr lang="en-US" sz="2400" dirty="0">
              <a:latin typeface="+mj-lt"/>
            </a:endParaRPr>
          </a:p>
        </p:txBody>
      </p:sp>
      <p:sp>
        <p:nvSpPr>
          <p:cNvPr id="16" name="TextBox 15"/>
          <p:cNvSpPr txBox="1"/>
          <p:nvPr/>
        </p:nvSpPr>
        <p:spPr>
          <a:xfrm>
            <a:off x="228600" y="5105400"/>
            <a:ext cx="4191000" cy="1200329"/>
          </a:xfrm>
          <a:prstGeom prst="rect">
            <a:avLst/>
          </a:prstGeom>
          <a:noFill/>
        </p:spPr>
        <p:txBody>
          <a:bodyPr wrap="square" rtlCol="0">
            <a:spAutoFit/>
          </a:bodyPr>
          <a:lstStyle/>
          <a:p>
            <a:r>
              <a:rPr lang="en-US" sz="2400" dirty="0" smtClean="0">
                <a:latin typeface="+mj-lt"/>
              </a:rPr>
              <a:t>As of October 2009, recent uptick in retail sales on Year over Year; partly weak 2008…</a:t>
            </a:r>
            <a:endParaRPr lang="en-US" sz="2400" dirty="0">
              <a:latin typeface="+mj-lt"/>
            </a:endParaRPr>
          </a:p>
        </p:txBody>
      </p:sp>
      <p:pic>
        <p:nvPicPr>
          <p:cNvPr id="72705" name="Picture 1"/>
          <p:cNvPicPr>
            <a:picLocks noChangeAspect="1" noChangeArrowheads="1"/>
          </p:cNvPicPr>
          <p:nvPr/>
        </p:nvPicPr>
        <p:blipFill>
          <a:blip r:embed="rId6" cstate="print"/>
          <a:srcRect/>
          <a:stretch>
            <a:fillRect/>
          </a:stretch>
        </p:blipFill>
        <p:spPr bwMode="auto">
          <a:xfrm>
            <a:off x="4572000" y="5486400"/>
            <a:ext cx="4210050" cy="514350"/>
          </a:xfrm>
          <a:prstGeom prst="rect">
            <a:avLst/>
          </a:prstGeom>
          <a:noFill/>
          <a:ln w="9525">
            <a:noFill/>
            <a:miter lim="800000"/>
            <a:headEnd/>
            <a:tailEnd/>
          </a:ln>
        </p:spPr>
      </p:pic>
      <p:sp>
        <p:nvSpPr>
          <p:cNvPr id="17" name="TextBox 16"/>
          <p:cNvSpPr txBox="1"/>
          <p:nvPr/>
        </p:nvSpPr>
        <p:spPr>
          <a:xfrm>
            <a:off x="4724400" y="5029200"/>
            <a:ext cx="1219200" cy="461665"/>
          </a:xfrm>
          <a:prstGeom prst="rect">
            <a:avLst/>
          </a:prstGeom>
          <a:noFill/>
        </p:spPr>
        <p:txBody>
          <a:bodyPr wrap="square" rtlCol="0">
            <a:spAutoFit/>
          </a:bodyPr>
          <a:lstStyle/>
          <a:p>
            <a:r>
              <a:rPr lang="en-US" sz="2400" dirty="0" smtClean="0">
                <a:latin typeface="+mj-lt"/>
              </a:rPr>
              <a:t>Butt…</a:t>
            </a:r>
            <a:endParaRPr lang="en-US" sz="2400" dirty="0">
              <a:latin typeface="+mj-lt"/>
            </a:endParaRPr>
          </a:p>
        </p:txBody>
      </p:sp>
      <p:pic>
        <p:nvPicPr>
          <p:cNvPr id="72706" name="Picture 2"/>
          <p:cNvPicPr>
            <a:picLocks noChangeAspect="1" noChangeArrowheads="1"/>
          </p:cNvPicPr>
          <p:nvPr/>
        </p:nvPicPr>
        <p:blipFill>
          <a:blip r:embed="rId7" cstate="print"/>
          <a:srcRect/>
          <a:stretch>
            <a:fillRect/>
          </a:stretch>
        </p:blipFill>
        <p:spPr bwMode="auto">
          <a:xfrm>
            <a:off x="6096000" y="1447800"/>
            <a:ext cx="3048000" cy="2032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3253"/>
                                        </p:tgtEl>
                                        <p:attrNameLst>
                                          <p:attrName>style.visibility</p:attrName>
                                        </p:attrNameLst>
                                      </p:cBhvr>
                                      <p:to>
                                        <p:strVal val="visible"/>
                                      </p:to>
                                    </p:set>
                                    <p:animEffect transition="in" filter="fade">
                                      <p:cBhvr>
                                        <p:cTn id="7" dur="2000"/>
                                        <p:tgtEl>
                                          <p:spTgt spid="6932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40"/>
                                        </p:tgtEl>
                                        <p:attrNameLst>
                                          <p:attrName>style.visibility</p:attrName>
                                        </p:attrNameLst>
                                      </p:cBhvr>
                                      <p:to>
                                        <p:strVal val="visible"/>
                                      </p:to>
                                    </p:set>
                                    <p:animEffect transition="in" filter="fade">
                                      <p:cBhvr>
                                        <p:cTn id="12" dur="1000"/>
                                        <p:tgtEl>
                                          <p:spTgt spid="14340"/>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27649"/>
                                        </p:tgtEl>
                                        <p:attrNameLst>
                                          <p:attrName>style.visibility</p:attrName>
                                        </p:attrNameLst>
                                      </p:cBhvr>
                                      <p:to>
                                        <p:strVal val="visible"/>
                                      </p:to>
                                    </p:set>
                                    <p:animEffect transition="in" filter="fade">
                                      <p:cBhvr>
                                        <p:cTn id="16" dur="1000"/>
                                        <p:tgtEl>
                                          <p:spTgt spid="2764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childTnLst>
                                </p:cTn>
                              </p:par>
                              <p:par>
                                <p:cTn id="32" presetID="10" presetClass="entr" presetSubtype="0" fill="hold" nodeType="withEffect">
                                  <p:stCondLst>
                                    <p:cond delay="0"/>
                                  </p:stCondLst>
                                  <p:childTnLst>
                                    <p:set>
                                      <p:cBhvr>
                                        <p:cTn id="33" dur="1" fill="hold">
                                          <p:stCondLst>
                                            <p:cond delay="0"/>
                                          </p:stCondLst>
                                        </p:cTn>
                                        <p:tgtEl>
                                          <p:spTgt spid="72705"/>
                                        </p:tgtEl>
                                        <p:attrNameLst>
                                          <p:attrName>style.visibility</p:attrName>
                                        </p:attrNameLst>
                                      </p:cBhvr>
                                      <p:to>
                                        <p:strVal val="visible"/>
                                      </p:to>
                                    </p:set>
                                    <p:animEffect transition="in" filter="fade">
                                      <p:cBhvr>
                                        <p:cTn id="34" dur="1000"/>
                                        <p:tgtEl>
                                          <p:spTgt spid="72705"/>
                                        </p:tgtEl>
                                      </p:cBhvr>
                                    </p:animEffect>
                                  </p:childTnLst>
                                </p:cTn>
                              </p:par>
                              <p:par>
                                <p:cTn id="35" presetID="10" presetClass="entr" presetSubtype="0" fill="hold" nodeType="withEffect">
                                  <p:stCondLst>
                                    <p:cond delay="0"/>
                                  </p:stCondLst>
                                  <p:childTnLst>
                                    <p:set>
                                      <p:cBhvr>
                                        <p:cTn id="36" dur="1" fill="hold">
                                          <p:stCondLst>
                                            <p:cond delay="0"/>
                                          </p:stCondLst>
                                        </p:cTn>
                                        <p:tgtEl>
                                          <p:spTgt spid="72706"/>
                                        </p:tgtEl>
                                        <p:attrNameLst>
                                          <p:attrName>style.visibility</p:attrName>
                                        </p:attrNameLst>
                                      </p:cBhvr>
                                      <p:to>
                                        <p:strVal val="visible"/>
                                      </p:to>
                                    </p:set>
                                    <p:animEffect transition="in" filter="fade">
                                      <p:cBhvr>
                                        <p:cTn id="37" dur="1000"/>
                                        <p:tgtEl>
                                          <p:spTgt spid="72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4" name="Picture 4"/>
          <p:cNvPicPr>
            <a:picLocks noChangeAspect="1" noChangeArrowheads="1"/>
          </p:cNvPicPr>
          <p:nvPr/>
        </p:nvPicPr>
        <p:blipFill>
          <a:blip r:embed="rId3" cstate="print"/>
          <a:srcRect/>
          <a:stretch>
            <a:fillRect/>
          </a:stretch>
        </p:blipFill>
        <p:spPr bwMode="auto">
          <a:xfrm>
            <a:off x="2038350" y="935957"/>
            <a:ext cx="4743450" cy="5617243"/>
          </a:xfrm>
          <a:prstGeom prst="rect">
            <a:avLst/>
          </a:prstGeom>
          <a:noFill/>
          <a:ln w="9525">
            <a:noFill/>
            <a:miter lim="800000"/>
            <a:headEnd/>
            <a:tailEnd/>
          </a:ln>
        </p:spPr>
      </p:pic>
      <p:sp>
        <p:nvSpPr>
          <p:cNvPr id="2" name="Title 1"/>
          <p:cNvSpPr>
            <a:spLocks noGrp="1"/>
          </p:cNvSpPr>
          <p:nvPr>
            <p:ph type="title"/>
          </p:nvPr>
        </p:nvSpPr>
        <p:spPr>
          <a:xfrm>
            <a:off x="228600" y="381000"/>
            <a:ext cx="7391400" cy="533400"/>
          </a:xfrm>
        </p:spPr>
        <p:txBody>
          <a:bodyPr/>
          <a:lstStyle/>
          <a:p>
            <a:r>
              <a:rPr lang="en-US" dirty="0" smtClean="0"/>
              <a:t>When National &amp; Seattle Markets Bottom Out?</a:t>
            </a:r>
            <a:endParaRPr lang="en-US" dirty="0"/>
          </a:p>
        </p:txBody>
      </p:sp>
      <p:sp>
        <p:nvSpPr>
          <p:cNvPr id="12" name="TextBox 11"/>
          <p:cNvSpPr txBox="1"/>
          <p:nvPr/>
        </p:nvSpPr>
        <p:spPr>
          <a:xfrm>
            <a:off x="304800" y="1143000"/>
            <a:ext cx="1676400" cy="523220"/>
          </a:xfrm>
          <a:prstGeom prst="rect">
            <a:avLst/>
          </a:prstGeom>
          <a:noFill/>
        </p:spPr>
        <p:txBody>
          <a:bodyPr wrap="square" rtlCol="0">
            <a:spAutoFit/>
          </a:bodyPr>
          <a:lstStyle/>
          <a:p>
            <a:r>
              <a:rPr lang="en-US" b="0" i="0" dirty="0" smtClean="0"/>
              <a:t>National</a:t>
            </a:r>
            <a:endParaRPr lang="en-US" b="0" i="0" dirty="0"/>
          </a:p>
        </p:txBody>
      </p:sp>
      <p:sp>
        <p:nvSpPr>
          <p:cNvPr id="15" name="TextBox 14"/>
          <p:cNvSpPr txBox="1"/>
          <p:nvPr/>
        </p:nvSpPr>
        <p:spPr>
          <a:xfrm>
            <a:off x="381000" y="4126468"/>
            <a:ext cx="1219200" cy="523220"/>
          </a:xfrm>
          <a:prstGeom prst="rect">
            <a:avLst/>
          </a:prstGeom>
          <a:noFill/>
        </p:spPr>
        <p:txBody>
          <a:bodyPr wrap="square" rtlCol="0">
            <a:spAutoFit/>
          </a:bodyPr>
          <a:lstStyle/>
          <a:p>
            <a:r>
              <a:rPr lang="en-US" b="0" i="0" dirty="0" smtClean="0"/>
              <a:t>Seattle</a:t>
            </a:r>
            <a:endParaRPr lang="en-US" b="0" i="0" dirty="0"/>
          </a:p>
        </p:txBody>
      </p:sp>
      <p:sp>
        <p:nvSpPr>
          <p:cNvPr id="22" name="Oval 21"/>
          <p:cNvSpPr/>
          <p:nvPr/>
        </p:nvSpPr>
        <p:spPr bwMode="auto">
          <a:xfrm rot="996886">
            <a:off x="2590099" y="1685152"/>
            <a:ext cx="1828800" cy="735747"/>
          </a:xfrm>
          <a:prstGeom prst="ellipse">
            <a:avLst/>
          </a:prstGeom>
          <a:noFill/>
          <a:ln w="50800" cap="flat" cmpd="thickThin" algn="ctr">
            <a:solidFill>
              <a:schemeClr val="accent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endParaRPr>
          </a:p>
        </p:txBody>
      </p:sp>
      <p:sp>
        <p:nvSpPr>
          <p:cNvPr id="23" name="Oval 22"/>
          <p:cNvSpPr/>
          <p:nvPr/>
        </p:nvSpPr>
        <p:spPr bwMode="auto">
          <a:xfrm>
            <a:off x="3429000" y="1981200"/>
            <a:ext cx="1524000" cy="735747"/>
          </a:xfrm>
          <a:prstGeom prst="ellipse">
            <a:avLst/>
          </a:prstGeom>
          <a:noFill/>
          <a:ln w="50800" cap="flat" cmpd="thickThin" algn="ctr">
            <a:solidFill>
              <a:schemeClr val="tx1"/>
            </a:solidFill>
            <a:prstDash val="sysDash"/>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endParaRPr>
          </a:p>
        </p:txBody>
      </p:sp>
      <p:sp>
        <p:nvSpPr>
          <p:cNvPr id="24" name="Oval 23"/>
          <p:cNvSpPr/>
          <p:nvPr/>
        </p:nvSpPr>
        <p:spPr bwMode="auto">
          <a:xfrm>
            <a:off x="2438400" y="1219200"/>
            <a:ext cx="1338943" cy="735747"/>
          </a:xfrm>
          <a:prstGeom prst="ellipse">
            <a:avLst/>
          </a:prstGeom>
          <a:noFill/>
          <a:ln w="50800" cap="flat" cmpd="thickThin" algn="ctr">
            <a:solidFill>
              <a:srgbClr val="0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endParaRPr>
          </a:p>
        </p:txBody>
      </p:sp>
      <p:sp>
        <p:nvSpPr>
          <p:cNvPr id="25" name="Oval 24"/>
          <p:cNvSpPr/>
          <p:nvPr/>
        </p:nvSpPr>
        <p:spPr bwMode="auto">
          <a:xfrm>
            <a:off x="3276600" y="4648200"/>
            <a:ext cx="533400" cy="735747"/>
          </a:xfrm>
          <a:prstGeom prst="ellipse">
            <a:avLst/>
          </a:prstGeom>
          <a:noFill/>
          <a:ln w="50800" cap="flat" cmpd="thickThin" algn="ctr">
            <a:solidFill>
              <a:srgbClr val="0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endParaRPr>
          </a:p>
        </p:txBody>
      </p:sp>
      <p:sp>
        <p:nvSpPr>
          <p:cNvPr id="26" name="Oval 25"/>
          <p:cNvSpPr/>
          <p:nvPr/>
        </p:nvSpPr>
        <p:spPr bwMode="auto">
          <a:xfrm rot="895885">
            <a:off x="2460470" y="4695524"/>
            <a:ext cx="1600200" cy="381000"/>
          </a:xfrm>
          <a:prstGeom prst="ellipse">
            <a:avLst/>
          </a:prstGeom>
          <a:noFill/>
          <a:ln w="50800" cap="flat" cmpd="thickThin" algn="ctr">
            <a:solidFill>
              <a:schemeClr val="accent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endParaRPr>
          </a:p>
        </p:txBody>
      </p:sp>
      <p:sp>
        <p:nvSpPr>
          <p:cNvPr id="27" name="Oval 26"/>
          <p:cNvSpPr/>
          <p:nvPr/>
        </p:nvSpPr>
        <p:spPr bwMode="auto">
          <a:xfrm>
            <a:off x="3733800" y="4648200"/>
            <a:ext cx="838200" cy="685800"/>
          </a:xfrm>
          <a:prstGeom prst="ellipse">
            <a:avLst/>
          </a:prstGeom>
          <a:noFill/>
          <a:ln w="50800" cap="flat" cmpd="thickThin" algn="ctr">
            <a:solidFill>
              <a:schemeClr val="tx1"/>
            </a:solidFill>
            <a:prstDash val="sysDash"/>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endParaRPr>
          </a:p>
        </p:txBody>
      </p:sp>
      <p:sp>
        <p:nvSpPr>
          <p:cNvPr id="19" name="TextBox 18"/>
          <p:cNvSpPr txBox="1"/>
          <p:nvPr/>
        </p:nvSpPr>
        <p:spPr>
          <a:xfrm>
            <a:off x="3581400" y="6553200"/>
            <a:ext cx="4648200" cy="276999"/>
          </a:xfrm>
          <a:prstGeom prst="rect">
            <a:avLst/>
          </a:prstGeom>
          <a:noFill/>
        </p:spPr>
        <p:txBody>
          <a:bodyPr wrap="square" rtlCol="0">
            <a:spAutoFit/>
          </a:bodyPr>
          <a:lstStyle/>
          <a:p>
            <a:r>
              <a:rPr lang="en-US" sz="1200" dirty="0" smtClean="0"/>
              <a:t>Sources: </a:t>
            </a:r>
            <a:r>
              <a:rPr lang="en-US" sz="1200" dirty="0" err="1" smtClean="0"/>
              <a:t>JRDeLisle</a:t>
            </a:r>
            <a:r>
              <a:rPr lang="en-US" sz="1200" dirty="0" smtClean="0"/>
              <a:t>, IREM Survey Respondents</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10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1000"/>
                                        <p:tgtEl>
                                          <p:spTgt spid="2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Elements to Sustainable Recovery</a:t>
            </a:r>
            <a:endParaRPr lang="en-US" dirty="0"/>
          </a:p>
        </p:txBody>
      </p:sp>
      <p:pic>
        <p:nvPicPr>
          <p:cNvPr id="9" name="Picture 3"/>
          <p:cNvPicPr>
            <a:picLocks noChangeAspect="1" noChangeArrowheads="1"/>
          </p:cNvPicPr>
          <p:nvPr/>
        </p:nvPicPr>
        <p:blipFill>
          <a:blip r:embed="rId3" cstate="print"/>
          <a:srcRect/>
          <a:stretch>
            <a:fillRect/>
          </a:stretch>
        </p:blipFill>
        <p:spPr bwMode="auto">
          <a:xfrm>
            <a:off x="5257800" y="5029200"/>
            <a:ext cx="3305175" cy="1308178"/>
          </a:xfrm>
          <a:prstGeom prst="rect">
            <a:avLst/>
          </a:prstGeom>
          <a:noFill/>
          <a:ln w="9525">
            <a:noFill/>
            <a:miter lim="800000"/>
            <a:headEnd/>
            <a:tailEnd/>
          </a:ln>
        </p:spPr>
      </p:pic>
      <p:sp>
        <p:nvSpPr>
          <p:cNvPr id="10" name="TextBox 30"/>
          <p:cNvSpPr txBox="1">
            <a:spLocks noChangeArrowheads="1"/>
          </p:cNvSpPr>
          <p:nvPr/>
        </p:nvSpPr>
        <p:spPr bwMode="auto">
          <a:xfrm>
            <a:off x="5638800" y="4572000"/>
            <a:ext cx="3276600" cy="369332"/>
          </a:xfrm>
          <a:prstGeom prst="rect">
            <a:avLst/>
          </a:prstGeom>
          <a:noFill/>
          <a:ln w="9525">
            <a:noFill/>
            <a:miter lim="800000"/>
            <a:headEnd/>
            <a:tailEnd/>
          </a:ln>
        </p:spPr>
        <p:txBody>
          <a:bodyPr wrap="square">
            <a:spAutoFit/>
          </a:bodyPr>
          <a:lstStyle/>
          <a:p>
            <a:pPr algn="ctr"/>
            <a:r>
              <a:rPr lang="en-US" dirty="0" smtClean="0">
                <a:latin typeface="+mj-lt"/>
              </a:rPr>
              <a:t>The Future Remains Uncertain</a:t>
            </a:r>
            <a:endParaRPr lang="en-US" dirty="0">
              <a:latin typeface="+mj-lt"/>
            </a:endParaRPr>
          </a:p>
        </p:txBody>
      </p:sp>
      <p:pic>
        <p:nvPicPr>
          <p:cNvPr id="39937" name="Picture 1"/>
          <p:cNvPicPr>
            <a:picLocks noChangeAspect="1" noChangeArrowheads="1"/>
          </p:cNvPicPr>
          <p:nvPr/>
        </p:nvPicPr>
        <p:blipFill>
          <a:blip r:embed="rId4" cstate="print"/>
          <a:srcRect/>
          <a:stretch>
            <a:fillRect/>
          </a:stretch>
        </p:blipFill>
        <p:spPr bwMode="auto">
          <a:xfrm>
            <a:off x="990600" y="1447800"/>
            <a:ext cx="7422670" cy="2943225"/>
          </a:xfrm>
          <a:prstGeom prst="rect">
            <a:avLst/>
          </a:prstGeom>
          <a:noFill/>
          <a:ln w="9525">
            <a:noFill/>
            <a:miter lim="800000"/>
            <a:headEnd/>
            <a:tailEnd/>
          </a:ln>
          <a:effectLst/>
        </p:spPr>
      </p:pic>
      <p:sp>
        <p:nvSpPr>
          <p:cNvPr id="11" name="TextBox 10"/>
          <p:cNvSpPr txBox="1"/>
          <p:nvPr/>
        </p:nvSpPr>
        <p:spPr>
          <a:xfrm>
            <a:off x="533400" y="6400800"/>
            <a:ext cx="4648200" cy="276999"/>
          </a:xfrm>
          <a:prstGeom prst="rect">
            <a:avLst/>
          </a:prstGeom>
          <a:noFill/>
        </p:spPr>
        <p:txBody>
          <a:bodyPr wrap="square" rtlCol="0">
            <a:spAutoFit/>
          </a:bodyPr>
          <a:lstStyle/>
          <a:p>
            <a:r>
              <a:rPr lang="en-US" sz="1200" dirty="0" smtClean="0"/>
              <a:t>Sources: </a:t>
            </a:r>
            <a:r>
              <a:rPr lang="en-US" sz="1200" dirty="0" err="1" smtClean="0"/>
              <a:t>JRDeLisle</a:t>
            </a:r>
            <a:r>
              <a:rPr lang="en-US" sz="1200" dirty="0" smtClean="0"/>
              <a:t>, IREM Survey Respondents</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dirty="0" smtClean="0"/>
              <a:t>Part II: Real Estate Capital Markets</a:t>
            </a:r>
          </a:p>
        </p:txBody>
      </p:sp>
      <p:sp>
        <p:nvSpPr>
          <p:cNvPr id="29700" name="Rectangle 4"/>
          <p:cNvSpPr>
            <a:spLocks noGrp="1" noChangeArrowheads="1"/>
          </p:cNvSpPr>
          <p:nvPr>
            <p:ph sz="half" idx="4294967295"/>
          </p:nvPr>
        </p:nvSpPr>
        <p:spPr>
          <a:xfrm>
            <a:off x="1676400" y="1143000"/>
            <a:ext cx="2362200" cy="4724400"/>
          </a:xfrm>
        </p:spPr>
        <p:txBody>
          <a:bodyPr/>
          <a:lstStyle/>
          <a:p>
            <a:pPr eaLnBrk="1" hangingPunct="1">
              <a:buFontTx/>
              <a:buNone/>
            </a:pPr>
            <a:r>
              <a:rPr lang="en-US" sz="2000" dirty="0" smtClean="0">
                <a:solidFill>
                  <a:schemeClr val="bg1">
                    <a:lumMod val="40000"/>
                    <a:lumOff val="60000"/>
                  </a:schemeClr>
                </a:solidFill>
              </a:rPr>
              <a:t>2009 Capital Market</a:t>
            </a:r>
          </a:p>
          <a:p>
            <a:pPr eaLnBrk="1" hangingPunct="1">
              <a:buFontTx/>
              <a:buNone/>
            </a:pPr>
            <a:endParaRPr lang="en-US" sz="2000" dirty="0" smtClean="0">
              <a:solidFill>
                <a:schemeClr val="bg1">
                  <a:lumMod val="40000"/>
                  <a:lumOff val="60000"/>
                </a:schemeClr>
              </a:solidFill>
            </a:endParaRPr>
          </a:p>
          <a:p>
            <a:pPr eaLnBrk="1" hangingPunct="1"/>
            <a:r>
              <a:rPr lang="en-US" sz="2000" dirty="0" smtClean="0">
                <a:solidFill>
                  <a:schemeClr val="bg1">
                    <a:lumMod val="40000"/>
                    <a:lumOff val="60000"/>
                  </a:schemeClr>
                </a:solidFill>
              </a:rPr>
              <a:t>Wavering, delayed investor demand</a:t>
            </a:r>
          </a:p>
          <a:p>
            <a:pPr eaLnBrk="1" hangingPunct="1"/>
            <a:endParaRPr lang="en-US" sz="2000" dirty="0" smtClean="0">
              <a:solidFill>
                <a:schemeClr val="bg1">
                  <a:lumMod val="40000"/>
                  <a:lumOff val="60000"/>
                </a:schemeClr>
              </a:solidFill>
            </a:endParaRPr>
          </a:p>
          <a:p>
            <a:pPr eaLnBrk="1" hangingPunct="1"/>
            <a:r>
              <a:rPr lang="en-US" sz="2000" dirty="0" smtClean="0">
                <a:solidFill>
                  <a:schemeClr val="bg1">
                    <a:lumMod val="40000"/>
                    <a:lumOff val="60000"/>
                  </a:schemeClr>
                </a:solidFill>
              </a:rPr>
              <a:t>Rising Cap rates, declining values</a:t>
            </a:r>
          </a:p>
          <a:p>
            <a:pPr eaLnBrk="1" hangingPunct="1"/>
            <a:endParaRPr lang="en-US" sz="2000" dirty="0" smtClean="0">
              <a:solidFill>
                <a:schemeClr val="bg1">
                  <a:lumMod val="40000"/>
                  <a:lumOff val="60000"/>
                </a:schemeClr>
              </a:solidFill>
            </a:endParaRPr>
          </a:p>
          <a:p>
            <a:pPr eaLnBrk="1" hangingPunct="1"/>
            <a:endParaRPr lang="en-US" sz="2000" dirty="0" smtClean="0">
              <a:solidFill>
                <a:schemeClr val="bg1">
                  <a:lumMod val="40000"/>
                  <a:lumOff val="60000"/>
                </a:schemeClr>
              </a:solidFill>
            </a:endParaRPr>
          </a:p>
          <a:p>
            <a:pPr eaLnBrk="1" hangingPunct="1"/>
            <a:r>
              <a:rPr lang="en-US" sz="2000" dirty="0" smtClean="0">
                <a:solidFill>
                  <a:schemeClr val="bg1">
                    <a:lumMod val="40000"/>
                    <a:lumOff val="60000"/>
                  </a:schemeClr>
                </a:solidFill>
              </a:rPr>
              <a:t>Challenge in de-levering asset class</a:t>
            </a:r>
          </a:p>
        </p:txBody>
      </p:sp>
      <p:sp>
        <p:nvSpPr>
          <p:cNvPr id="29703" name="Rectangle 6"/>
          <p:cNvSpPr>
            <a:spLocks noChangeArrowheads="1"/>
          </p:cNvSpPr>
          <p:nvPr/>
        </p:nvSpPr>
        <p:spPr bwMode="auto">
          <a:xfrm>
            <a:off x="1524000" y="1066800"/>
            <a:ext cx="2514600" cy="4724400"/>
          </a:xfrm>
          <a:prstGeom prst="rect">
            <a:avLst/>
          </a:prstGeom>
          <a:noFill/>
          <a:ln w="9525">
            <a:solidFill>
              <a:schemeClr val="tx1"/>
            </a:solidFill>
            <a:miter lim="800000"/>
            <a:headEnd/>
            <a:tailEnd/>
          </a:ln>
        </p:spPr>
        <p:txBody>
          <a:bodyPr anchor="ctr">
            <a:spAutoFit/>
          </a:bodyPr>
          <a:lstStyle/>
          <a:p>
            <a:pPr algn="ctr"/>
            <a:endParaRPr lang="en-US"/>
          </a:p>
        </p:txBody>
      </p:sp>
      <p:sp>
        <p:nvSpPr>
          <p:cNvPr id="9" name="Rectangle 8"/>
          <p:cNvSpPr/>
          <p:nvPr/>
        </p:nvSpPr>
        <p:spPr>
          <a:xfrm>
            <a:off x="4343400" y="1143000"/>
            <a:ext cx="2514600" cy="4770537"/>
          </a:xfrm>
          <a:prstGeom prst="rect">
            <a:avLst/>
          </a:prstGeom>
        </p:spPr>
        <p:txBody>
          <a:bodyPr wrap="square">
            <a:spAutoFit/>
          </a:bodyPr>
          <a:lstStyle/>
          <a:p>
            <a:pPr marL="342900" indent="-342900">
              <a:spcBef>
                <a:spcPct val="20000"/>
              </a:spcBef>
              <a:buFontTx/>
              <a:buNone/>
            </a:pPr>
            <a:r>
              <a:rPr lang="en-US" sz="2000" b="0" i="0" dirty="0" smtClean="0">
                <a:solidFill>
                  <a:schemeClr val="tx2"/>
                </a:solidFill>
                <a:latin typeface="+mn-lt"/>
                <a:cs typeface="+mn-cs"/>
              </a:rPr>
              <a:t>2010 Capital Market</a:t>
            </a:r>
          </a:p>
          <a:p>
            <a:pPr marL="342900" indent="-342900">
              <a:spcBef>
                <a:spcPct val="20000"/>
              </a:spcBef>
              <a:buFontTx/>
              <a:buNone/>
            </a:pPr>
            <a:endParaRPr lang="en-US" sz="2000" b="0" i="0" dirty="0" smtClean="0">
              <a:solidFill>
                <a:schemeClr val="tx2"/>
              </a:solidFill>
              <a:latin typeface="+mn-lt"/>
              <a:cs typeface="+mn-cs"/>
            </a:endParaRPr>
          </a:p>
          <a:p>
            <a:pPr marL="342900" indent="-342900">
              <a:spcBef>
                <a:spcPct val="20000"/>
              </a:spcBef>
              <a:buFont typeface="Arial" pitchFamily="34" charset="0"/>
              <a:buChar char="•"/>
            </a:pPr>
            <a:r>
              <a:rPr lang="en-US" sz="2000" b="0" i="0" dirty="0" smtClean="0">
                <a:solidFill>
                  <a:schemeClr val="tx2"/>
                </a:solidFill>
                <a:latin typeface="+mn-lt"/>
                <a:cs typeface="+mn-cs"/>
              </a:rPr>
              <a:t>Tentative, waiting to pounce, new players &amp; rules</a:t>
            </a:r>
          </a:p>
          <a:p>
            <a:pPr marL="342900" indent="-342900">
              <a:spcBef>
                <a:spcPct val="20000"/>
              </a:spcBef>
              <a:buFont typeface="Arial" pitchFamily="34" charset="0"/>
              <a:buChar char="•"/>
            </a:pPr>
            <a:endParaRPr lang="en-US" sz="2000" b="0" i="0" dirty="0" smtClean="0">
              <a:solidFill>
                <a:schemeClr val="tx2"/>
              </a:solidFill>
              <a:latin typeface="+mn-lt"/>
              <a:cs typeface="+mn-cs"/>
            </a:endParaRPr>
          </a:p>
          <a:p>
            <a:pPr marL="342900" indent="-342900">
              <a:spcBef>
                <a:spcPct val="20000"/>
              </a:spcBef>
              <a:buFont typeface="Arial" pitchFamily="34" charset="0"/>
              <a:buChar char="•"/>
            </a:pPr>
            <a:r>
              <a:rPr lang="en-US" sz="2000" b="0" i="0" dirty="0" smtClean="0">
                <a:solidFill>
                  <a:schemeClr val="tx2"/>
                </a:solidFill>
                <a:latin typeface="+mn-lt"/>
                <a:cs typeface="+mn-cs"/>
              </a:rPr>
              <a:t>Rising Cap rates, declining values de-capitalizing</a:t>
            </a:r>
          </a:p>
          <a:p>
            <a:pPr marL="342900" indent="-342900">
              <a:spcBef>
                <a:spcPct val="20000"/>
              </a:spcBef>
              <a:buFont typeface="Arial" pitchFamily="34" charset="0"/>
              <a:buChar char="•"/>
            </a:pPr>
            <a:endParaRPr lang="en-US" sz="2000" b="0" i="0" dirty="0" smtClean="0">
              <a:solidFill>
                <a:schemeClr val="tx2"/>
              </a:solidFill>
              <a:latin typeface="+mn-lt"/>
              <a:cs typeface="+mn-cs"/>
            </a:endParaRPr>
          </a:p>
          <a:p>
            <a:pPr marL="342900" indent="-342900">
              <a:spcBef>
                <a:spcPct val="20000"/>
              </a:spcBef>
              <a:buFont typeface="Arial" pitchFamily="34" charset="0"/>
              <a:buChar char="•"/>
            </a:pPr>
            <a:r>
              <a:rPr lang="en-US" sz="2000" b="0" i="0" dirty="0" smtClean="0">
                <a:solidFill>
                  <a:schemeClr val="tx2"/>
                </a:solidFill>
                <a:latin typeface="+mn-lt"/>
                <a:cs typeface="+mn-cs"/>
              </a:rPr>
              <a:t>Challenges re-levering; credit crunch for asset class</a:t>
            </a:r>
          </a:p>
        </p:txBody>
      </p:sp>
      <p:sp>
        <p:nvSpPr>
          <p:cNvPr id="10" name="Rectangle 6"/>
          <p:cNvSpPr>
            <a:spLocks noChangeArrowheads="1"/>
          </p:cNvSpPr>
          <p:nvPr/>
        </p:nvSpPr>
        <p:spPr bwMode="auto">
          <a:xfrm>
            <a:off x="4343400" y="1066800"/>
            <a:ext cx="2514600" cy="4724400"/>
          </a:xfrm>
          <a:prstGeom prst="rect">
            <a:avLst/>
          </a:prstGeom>
          <a:noFill/>
          <a:ln w="9525">
            <a:solidFill>
              <a:schemeClr val="tx1"/>
            </a:solidFill>
            <a:miter lim="800000"/>
            <a:headEnd/>
            <a:tailEnd/>
          </a:ln>
        </p:spPr>
        <p:txBody>
          <a:bodyPr anchor="ctr">
            <a:spAutoFit/>
          </a:bodyP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Line 2"/>
          <p:cNvSpPr>
            <a:spLocks noChangeShapeType="1"/>
          </p:cNvSpPr>
          <p:nvPr/>
        </p:nvSpPr>
        <p:spPr bwMode="auto">
          <a:xfrm>
            <a:off x="1752600" y="5791200"/>
            <a:ext cx="4819650" cy="0"/>
          </a:xfrm>
          <a:prstGeom prst="line">
            <a:avLst/>
          </a:prstGeom>
          <a:noFill/>
          <a:ln w="9525">
            <a:solidFill>
              <a:srgbClr val="FFFF00"/>
            </a:solidFill>
            <a:round/>
            <a:headEnd/>
            <a:tailEnd/>
          </a:ln>
        </p:spPr>
        <p:txBody>
          <a:bodyPr/>
          <a:lstStyle/>
          <a:p>
            <a:endParaRPr lang="en-US">
              <a:latin typeface="+mj-lt"/>
            </a:endParaRPr>
          </a:p>
        </p:txBody>
      </p:sp>
      <p:sp>
        <p:nvSpPr>
          <p:cNvPr id="18435" name="Freeform 3"/>
          <p:cNvSpPr>
            <a:spLocks/>
          </p:cNvSpPr>
          <p:nvPr/>
        </p:nvSpPr>
        <p:spPr bwMode="auto">
          <a:xfrm>
            <a:off x="3392488" y="3502025"/>
            <a:ext cx="2778125" cy="782638"/>
          </a:xfrm>
          <a:custGeom>
            <a:avLst/>
            <a:gdLst>
              <a:gd name="T0" fmla="*/ 2147483647 w 1924"/>
              <a:gd name="T1" fmla="*/ 2147483647 h 559"/>
              <a:gd name="T2" fmla="*/ 2147483647 w 1924"/>
              <a:gd name="T3" fmla="*/ 2147483647 h 559"/>
              <a:gd name="T4" fmla="*/ 2147483647 w 1924"/>
              <a:gd name="T5" fmla="*/ 2147483647 h 559"/>
              <a:gd name="T6" fmla="*/ 2147483647 w 1924"/>
              <a:gd name="T7" fmla="*/ 2147483647 h 559"/>
              <a:gd name="T8" fmla="*/ 2147483647 w 1924"/>
              <a:gd name="T9" fmla="*/ 0 h 559"/>
              <a:gd name="T10" fmla="*/ 2147483647 w 1924"/>
              <a:gd name="T11" fmla="*/ 0 h 559"/>
              <a:gd name="T12" fmla="*/ 2147483647 w 1924"/>
              <a:gd name="T13" fmla="*/ 2147483647 h 559"/>
              <a:gd name="T14" fmla="*/ 2147483647 w 1924"/>
              <a:gd name="T15" fmla="*/ 2147483647 h 559"/>
              <a:gd name="T16" fmla="*/ 2147483647 w 1924"/>
              <a:gd name="T17" fmla="*/ 2147483647 h 559"/>
              <a:gd name="T18" fmla="*/ 2147483647 w 1924"/>
              <a:gd name="T19" fmla="*/ 2147483647 h 559"/>
              <a:gd name="T20" fmla="*/ 2147483647 w 1924"/>
              <a:gd name="T21" fmla="*/ 2147483647 h 559"/>
              <a:gd name="T22" fmla="*/ 2147483647 w 1924"/>
              <a:gd name="T23" fmla="*/ 2147483647 h 559"/>
              <a:gd name="T24" fmla="*/ 2147483647 w 1924"/>
              <a:gd name="T25" fmla="*/ 2147483647 h 559"/>
              <a:gd name="T26" fmla="*/ 2147483647 w 1924"/>
              <a:gd name="T27" fmla="*/ 2147483647 h 559"/>
              <a:gd name="T28" fmla="*/ 0 w 1924"/>
              <a:gd name="T29" fmla="*/ 2147483647 h 5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24"/>
              <a:gd name="T46" fmla="*/ 0 h 559"/>
              <a:gd name="T47" fmla="*/ 1924 w 1924"/>
              <a:gd name="T48" fmla="*/ 559 h 5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24" h="559">
                <a:moveTo>
                  <a:pt x="1923" y="129"/>
                </a:moveTo>
                <a:lnTo>
                  <a:pt x="1791" y="82"/>
                </a:lnTo>
                <a:lnTo>
                  <a:pt x="1659" y="45"/>
                </a:lnTo>
                <a:lnTo>
                  <a:pt x="1384" y="4"/>
                </a:lnTo>
                <a:lnTo>
                  <a:pt x="1248" y="0"/>
                </a:lnTo>
                <a:lnTo>
                  <a:pt x="1179" y="0"/>
                </a:lnTo>
                <a:lnTo>
                  <a:pt x="1111" y="4"/>
                </a:lnTo>
                <a:lnTo>
                  <a:pt x="844" y="43"/>
                </a:lnTo>
                <a:lnTo>
                  <a:pt x="593" y="119"/>
                </a:lnTo>
                <a:lnTo>
                  <a:pt x="474" y="172"/>
                </a:lnTo>
                <a:lnTo>
                  <a:pt x="361" y="232"/>
                </a:lnTo>
                <a:lnTo>
                  <a:pt x="257" y="300"/>
                </a:lnTo>
                <a:lnTo>
                  <a:pt x="162" y="378"/>
                </a:lnTo>
                <a:lnTo>
                  <a:pt x="76" y="464"/>
                </a:lnTo>
                <a:lnTo>
                  <a:pt x="0" y="558"/>
                </a:lnTo>
              </a:path>
            </a:pathLst>
          </a:custGeom>
          <a:noFill/>
          <a:ln w="31750">
            <a:solidFill>
              <a:srgbClr val="42FFFF"/>
            </a:solidFill>
            <a:round/>
            <a:headEnd/>
            <a:tailEnd/>
          </a:ln>
        </p:spPr>
        <p:txBody>
          <a:bodyPr/>
          <a:lstStyle/>
          <a:p>
            <a:endParaRPr lang="en-US">
              <a:latin typeface="+mj-lt"/>
            </a:endParaRPr>
          </a:p>
        </p:txBody>
      </p:sp>
      <p:sp>
        <p:nvSpPr>
          <p:cNvPr id="18436" name="Freeform 4"/>
          <p:cNvSpPr>
            <a:spLocks/>
          </p:cNvSpPr>
          <p:nvPr/>
        </p:nvSpPr>
        <p:spPr bwMode="auto">
          <a:xfrm>
            <a:off x="1909763" y="4232275"/>
            <a:ext cx="1527175" cy="561975"/>
          </a:xfrm>
          <a:custGeom>
            <a:avLst/>
            <a:gdLst>
              <a:gd name="T0" fmla="*/ 0 w 1059"/>
              <a:gd name="T1" fmla="*/ 2147483647 h 402"/>
              <a:gd name="T2" fmla="*/ 2147483647 w 1059"/>
              <a:gd name="T3" fmla="*/ 2147483647 h 402"/>
              <a:gd name="T4" fmla="*/ 2147483647 w 1059"/>
              <a:gd name="T5" fmla="*/ 2147483647 h 402"/>
              <a:gd name="T6" fmla="*/ 2147483647 w 1059"/>
              <a:gd name="T7" fmla="*/ 2147483647 h 402"/>
              <a:gd name="T8" fmla="*/ 2147483647 w 1059"/>
              <a:gd name="T9" fmla="*/ 2147483647 h 402"/>
              <a:gd name="T10" fmla="*/ 2147483647 w 1059"/>
              <a:gd name="T11" fmla="*/ 2147483647 h 402"/>
              <a:gd name="T12" fmla="*/ 2147483647 w 1059"/>
              <a:gd name="T13" fmla="*/ 2147483647 h 402"/>
              <a:gd name="T14" fmla="*/ 2147483647 w 1059"/>
              <a:gd name="T15" fmla="*/ 2147483647 h 402"/>
              <a:gd name="T16" fmla="*/ 2147483647 w 1059"/>
              <a:gd name="T17" fmla="*/ 0 h 4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59"/>
              <a:gd name="T28" fmla="*/ 0 h 402"/>
              <a:gd name="T29" fmla="*/ 1059 w 1059"/>
              <a:gd name="T30" fmla="*/ 402 h 4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59" h="402">
                <a:moveTo>
                  <a:pt x="0" y="401"/>
                </a:moveTo>
                <a:lnTo>
                  <a:pt x="176" y="390"/>
                </a:lnTo>
                <a:lnTo>
                  <a:pt x="344" y="366"/>
                </a:lnTo>
                <a:lnTo>
                  <a:pt x="502" y="329"/>
                </a:lnTo>
                <a:lnTo>
                  <a:pt x="647" y="282"/>
                </a:lnTo>
                <a:lnTo>
                  <a:pt x="778" y="224"/>
                </a:lnTo>
                <a:lnTo>
                  <a:pt x="892" y="157"/>
                </a:lnTo>
                <a:lnTo>
                  <a:pt x="986" y="81"/>
                </a:lnTo>
                <a:lnTo>
                  <a:pt x="1058" y="0"/>
                </a:lnTo>
              </a:path>
            </a:pathLst>
          </a:custGeom>
          <a:noFill/>
          <a:ln w="31750">
            <a:solidFill>
              <a:srgbClr val="42FFFF"/>
            </a:solidFill>
            <a:round/>
            <a:headEnd/>
            <a:tailEnd/>
          </a:ln>
        </p:spPr>
        <p:txBody>
          <a:bodyPr/>
          <a:lstStyle/>
          <a:p>
            <a:endParaRPr lang="en-US">
              <a:latin typeface="+mj-lt"/>
            </a:endParaRPr>
          </a:p>
        </p:txBody>
      </p:sp>
      <p:sp>
        <p:nvSpPr>
          <p:cNvPr id="18437" name="Text Box 6"/>
          <p:cNvSpPr txBox="1">
            <a:spLocks noChangeArrowheads="1"/>
          </p:cNvSpPr>
          <p:nvPr/>
        </p:nvSpPr>
        <p:spPr bwMode="auto">
          <a:xfrm>
            <a:off x="3733800" y="3962400"/>
            <a:ext cx="823913" cy="196850"/>
          </a:xfrm>
          <a:prstGeom prst="rect">
            <a:avLst/>
          </a:prstGeom>
          <a:noFill/>
          <a:ln w="9525">
            <a:noFill/>
            <a:miter lim="800000"/>
            <a:headEnd/>
            <a:tailEnd/>
          </a:ln>
        </p:spPr>
        <p:txBody>
          <a:bodyPr lIns="0" tIns="0" rIns="0" bIns="0"/>
          <a:lstStyle/>
          <a:p>
            <a:pPr defTabSz="409575">
              <a:buClr>
                <a:srgbClr val="FFFFFF"/>
              </a:buClr>
              <a:buSzPct val="90000"/>
              <a:buFont typeface="Monotype Sorts" pitchFamily="2" charset="2"/>
              <a:buNone/>
            </a:pPr>
            <a:r>
              <a:rPr lang="en-US" sz="1300">
                <a:solidFill>
                  <a:srgbClr val="FFFF00"/>
                </a:solidFill>
                <a:latin typeface="+mj-lt"/>
              </a:rPr>
              <a:t>Rising Rents</a:t>
            </a:r>
            <a:endParaRPr lang="en-US" sz="2200">
              <a:latin typeface="+mj-lt"/>
            </a:endParaRPr>
          </a:p>
        </p:txBody>
      </p:sp>
      <p:sp>
        <p:nvSpPr>
          <p:cNvPr id="18438" name="Line 7"/>
          <p:cNvSpPr>
            <a:spLocks noChangeShapeType="1"/>
          </p:cNvSpPr>
          <p:nvPr/>
        </p:nvSpPr>
        <p:spPr bwMode="auto">
          <a:xfrm flipH="1">
            <a:off x="1676400" y="1736725"/>
            <a:ext cx="17463" cy="4054475"/>
          </a:xfrm>
          <a:prstGeom prst="line">
            <a:avLst/>
          </a:prstGeom>
          <a:noFill/>
          <a:ln w="19050">
            <a:solidFill>
              <a:srgbClr val="FFFF00"/>
            </a:solidFill>
            <a:round/>
            <a:headEnd/>
            <a:tailEnd/>
          </a:ln>
        </p:spPr>
        <p:txBody>
          <a:bodyPr/>
          <a:lstStyle/>
          <a:p>
            <a:endParaRPr lang="en-US">
              <a:latin typeface="+mj-lt"/>
            </a:endParaRPr>
          </a:p>
        </p:txBody>
      </p:sp>
      <p:sp>
        <p:nvSpPr>
          <p:cNvPr id="18439" name="Freeform 10"/>
          <p:cNvSpPr>
            <a:spLocks/>
          </p:cNvSpPr>
          <p:nvPr/>
        </p:nvSpPr>
        <p:spPr bwMode="auto">
          <a:xfrm>
            <a:off x="3306763" y="2584450"/>
            <a:ext cx="2547937" cy="1811338"/>
          </a:xfrm>
          <a:custGeom>
            <a:avLst/>
            <a:gdLst>
              <a:gd name="T0" fmla="*/ 2147483647 w 1767"/>
              <a:gd name="T1" fmla="*/ 2147483647 h 1293"/>
              <a:gd name="T2" fmla="*/ 2147483647 w 1767"/>
              <a:gd name="T3" fmla="*/ 2147483647 h 1293"/>
              <a:gd name="T4" fmla="*/ 2147483647 w 1767"/>
              <a:gd name="T5" fmla="*/ 2147483647 h 1293"/>
              <a:gd name="T6" fmla="*/ 2147483647 w 1767"/>
              <a:gd name="T7" fmla="*/ 2147483647 h 1293"/>
              <a:gd name="T8" fmla="*/ 2147483647 w 1767"/>
              <a:gd name="T9" fmla="*/ 0 h 1293"/>
              <a:gd name="T10" fmla="*/ 2147483647 w 1767"/>
              <a:gd name="T11" fmla="*/ 0 h 1293"/>
              <a:gd name="T12" fmla="*/ 2147483647 w 1767"/>
              <a:gd name="T13" fmla="*/ 2147483647 h 1293"/>
              <a:gd name="T14" fmla="*/ 2147483647 w 1767"/>
              <a:gd name="T15" fmla="*/ 2147483647 h 1293"/>
              <a:gd name="T16" fmla="*/ 2147483647 w 1767"/>
              <a:gd name="T17" fmla="*/ 2147483647 h 1293"/>
              <a:gd name="T18" fmla="*/ 2147483647 w 1767"/>
              <a:gd name="T19" fmla="*/ 2147483647 h 1293"/>
              <a:gd name="T20" fmla="*/ 2147483647 w 1767"/>
              <a:gd name="T21" fmla="*/ 2147483647 h 1293"/>
              <a:gd name="T22" fmla="*/ 2147483647 w 1767"/>
              <a:gd name="T23" fmla="*/ 2147483647 h 1293"/>
              <a:gd name="T24" fmla="*/ 2147483647 w 1767"/>
              <a:gd name="T25" fmla="*/ 2147483647 h 1293"/>
              <a:gd name="T26" fmla="*/ 2147483647 w 1767"/>
              <a:gd name="T27" fmla="*/ 2147483647 h 1293"/>
              <a:gd name="T28" fmla="*/ 0 w 1767"/>
              <a:gd name="T29" fmla="*/ 2147483647 h 12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67"/>
              <a:gd name="T46" fmla="*/ 0 h 1293"/>
              <a:gd name="T47" fmla="*/ 1767 w 1767"/>
              <a:gd name="T48" fmla="*/ 1293 h 129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67" h="1293">
                <a:moveTo>
                  <a:pt x="1766" y="298"/>
                </a:moveTo>
                <a:lnTo>
                  <a:pt x="1646" y="190"/>
                </a:lnTo>
                <a:lnTo>
                  <a:pt x="1524" y="104"/>
                </a:lnTo>
                <a:lnTo>
                  <a:pt x="1272" y="9"/>
                </a:lnTo>
                <a:lnTo>
                  <a:pt x="1147" y="0"/>
                </a:lnTo>
                <a:lnTo>
                  <a:pt x="1084" y="0"/>
                </a:lnTo>
                <a:lnTo>
                  <a:pt x="1021" y="9"/>
                </a:lnTo>
                <a:lnTo>
                  <a:pt x="776" y="99"/>
                </a:lnTo>
                <a:lnTo>
                  <a:pt x="545" y="275"/>
                </a:lnTo>
                <a:lnTo>
                  <a:pt x="436" y="398"/>
                </a:lnTo>
                <a:lnTo>
                  <a:pt x="332" y="539"/>
                </a:lnTo>
                <a:lnTo>
                  <a:pt x="237" y="696"/>
                </a:lnTo>
                <a:lnTo>
                  <a:pt x="149" y="877"/>
                </a:lnTo>
                <a:lnTo>
                  <a:pt x="70" y="1075"/>
                </a:lnTo>
                <a:lnTo>
                  <a:pt x="0" y="1292"/>
                </a:lnTo>
              </a:path>
            </a:pathLst>
          </a:custGeom>
          <a:noFill/>
          <a:ln w="31750">
            <a:solidFill>
              <a:srgbClr val="42FFFF"/>
            </a:solidFill>
            <a:round/>
            <a:headEnd/>
            <a:tailEnd/>
          </a:ln>
        </p:spPr>
        <p:txBody>
          <a:bodyPr/>
          <a:lstStyle/>
          <a:p>
            <a:endParaRPr lang="en-US">
              <a:latin typeface="+mj-lt"/>
            </a:endParaRPr>
          </a:p>
        </p:txBody>
      </p:sp>
      <p:sp>
        <p:nvSpPr>
          <p:cNvPr id="18440" name="Freeform 11"/>
          <p:cNvSpPr>
            <a:spLocks/>
          </p:cNvSpPr>
          <p:nvPr/>
        </p:nvSpPr>
        <p:spPr bwMode="auto">
          <a:xfrm>
            <a:off x="3503613" y="1600200"/>
            <a:ext cx="1743075" cy="2236788"/>
          </a:xfrm>
          <a:custGeom>
            <a:avLst/>
            <a:gdLst>
              <a:gd name="T0" fmla="*/ 2147483647 w 1208"/>
              <a:gd name="T1" fmla="*/ 2147483647 h 1597"/>
              <a:gd name="T2" fmla="*/ 2147483647 w 1208"/>
              <a:gd name="T3" fmla="*/ 2147483647 h 1597"/>
              <a:gd name="T4" fmla="*/ 2147483647 w 1208"/>
              <a:gd name="T5" fmla="*/ 2147483647 h 1597"/>
              <a:gd name="T6" fmla="*/ 2147483647 w 1208"/>
              <a:gd name="T7" fmla="*/ 2147483647 h 1597"/>
              <a:gd name="T8" fmla="*/ 2147483647 w 1208"/>
              <a:gd name="T9" fmla="*/ 0 h 1597"/>
              <a:gd name="T10" fmla="*/ 2147483647 w 1208"/>
              <a:gd name="T11" fmla="*/ 0 h 1597"/>
              <a:gd name="T12" fmla="*/ 2147483647 w 1208"/>
              <a:gd name="T13" fmla="*/ 2147483647 h 1597"/>
              <a:gd name="T14" fmla="*/ 2147483647 w 1208"/>
              <a:gd name="T15" fmla="*/ 2147483647 h 1597"/>
              <a:gd name="T16" fmla="*/ 2147483647 w 1208"/>
              <a:gd name="T17" fmla="*/ 2147483647 h 1597"/>
              <a:gd name="T18" fmla="*/ 2147483647 w 1208"/>
              <a:gd name="T19" fmla="*/ 2147483647 h 1597"/>
              <a:gd name="T20" fmla="*/ 2147483647 w 1208"/>
              <a:gd name="T21" fmla="*/ 2147483647 h 1597"/>
              <a:gd name="T22" fmla="*/ 2147483647 w 1208"/>
              <a:gd name="T23" fmla="*/ 2147483647 h 1597"/>
              <a:gd name="T24" fmla="*/ 2147483647 w 1208"/>
              <a:gd name="T25" fmla="*/ 2147483647 h 1597"/>
              <a:gd name="T26" fmla="*/ 2147483647 w 1208"/>
              <a:gd name="T27" fmla="*/ 2147483647 h 1597"/>
              <a:gd name="T28" fmla="*/ 0 w 1208"/>
              <a:gd name="T29" fmla="*/ 2147483647 h 159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08"/>
              <a:gd name="T46" fmla="*/ 0 h 1597"/>
              <a:gd name="T47" fmla="*/ 1208 w 1208"/>
              <a:gd name="T48" fmla="*/ 1597 h 159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08" h="1597">
                <a:moveTo>
                  <a:pt x="1207" y="368"/>
                </a:moveTo>
                <a:lnTo>
                  <a:pt x="1125" y="234"/>
                </a:lnTo>
                <a:lnTo>
                  <a:pt x="1042" y="129"/>
                </a:lnTo>
                <a:lnTo>
                  <a:pt x="869" y="11"/>
                </a:lnTo>
                <a:lnTo>
                  <a:pt x="784" y="0"/>
                </a:lnTo>
                <a:lnTo>
                  <a:pt x="740" y="0"/>
                </a:lnTo>
                <a:lnTo>
                  <a:pt x="698" y="11"/>
                </a:lnTo>
                <a:lnTo>
                  <a:pt x="530" y="122"/>
                </a:lnTo>
                <a:lnTo>
                  <a:pt x="372" y="340"/>
                </a:lnTo>
                <a:lnTo>
                  <a:pt x="298" y="492"/>
                </a:lnTo>
                <a:lnTo>
                  <a:pt x="227" y="664"/>
                </a:lnTo>
                <a:lnTo>
                  <a:pt x="162" y="860"/>
                </a:lnTo>
                <a:lnTo>
                  <a:pt x="102" y="1083"/>
                </a:lnTo>
                <a:lnTo>
                  <a:pt x="48" y="1328"/>
                </a:lnTo>
                <a:lnTo>
                  <a:pt x="0" y="1596"/>
                </a:lnTo>
              </a:path>
            </a:pathLst>
          </a:custGeom>
          <a:noFill/>
          <a:ln w="31750">
            <a:solidFill>
              <a:srgbClr val="42FFFF"/>
            </a:solidFill>
            <a:round/>
            <a:headEnd/>
            <a:tailEnd/>
          </a:ln>
        </p:spPr>
        <p:txBody>
          <a:bodyPr/>
          <a:lstStyle/>
          <a:p>
            <a:endParaRPr lang="en-US">
              <a:latin typeface="+mj-lt"/>
            </a:endParaRPr>
          </a:p>
        </p:txBody>
      </p:sp>
      <p:grpSp>
        <p:nvGrpSpPr>
          <p:cNvPr id="2" name="Group 18"/>
          <p:cNvGrpSpPr>
            <a:grpSpLocks/>
          </p:cNvGrpSpPr>
          <p:nvPr/>
        </p:nvGrpSpPr>
        <p:grpSpPr bwMode="auto">
          <a:xfrm>
            <a:off x="5181600" y="2057400"/>
            <a:ext cx="749300" cy="593725"/>
            <a:chOff x="4097" y="2511"/>
            <a:chExt cx="520" cy="424"/>
          </a:xfrm>
        </p:grpSpPr>
        <p:sp>
          <p:nvSpPr>
            <p:cNvPr id="18458" name="Freeform 19"/>
            <p:cNvSpPr>
              <a:spLocks/>
            </p:cNvSpPr>
            <p:nvPr/>
          </p:nvSpPr>
          <p:spPr bwMode="auto">
            <a:xfrm>
              <a:off x="4097" y="2511"/>
              <a:ext cx="219" cy="424"/>
            </a:xfrm>
            <a:custGeom>
              <a:avLst/>
              <a:gdLst>
                <a:gd name="T0" fmla="*/ 218 w 219"/>
                <a:gd name="T1" fmla="*/ 105 h 424"/>
                <a:gd name="T2" fmla="*/ 218 w 219"/>
                <a:gd name="T3" fmla="*/ 317 h 424"/>
                <a:gd name="T4" fmla="*/ 181 w 219"/>
                <a:gd name="T5" fmla="*/ 317 h 424"/>
                <a:gd name="T6" fmla="*/ 181 w 219"/>
                <a:gd name="T7" fmla="*/ 423 h 424"/>
                <a:gd name="T8" fmla="*/ 0 w 219"/>
                <a:gd name="T9" fmla="*/ 210 h 424"/>
                <a:gd name="T10" fmla="*/ 181 w 219"/>
                <a:gd name="T11" fmla="*/ 0 h 424"/>
                <a:gd name="T12" fmla="*/ 181 w 219"/>
                <a:gd name="T13" fmla="*/ 105 h 424"/>
                <a:gd name="T14" fmla="*/ 218 w 219"/>
                <a:gd name="T15" fmla="*/ 105 h 424"/>
                <a:gd name="T16" fmla="*/ 218 w 219"/>
                <a:gd name="T17" fmla="*/ 105 h 4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9"/>
                <a:gd name="T28" fmla="*/ 0 h 424"/>
                <a:gd name="T29" fmla="*/ 219 w 219"/>
                <a:gd name="T30" fmla="*/ 424 h 4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9" h="424">
                  <a:moveTo>
                    <a:pt x="218" y="105"/>
                  </a:moveTo>
                  <a:lnTo>
                    <a:pt x="218" y="317"/>
                  </a:lnTo>
                  <a:lnTo>
                    <a:pt x="181" y="317"/>
                  </a:lnTo>
                  <a:lnTo>
                    <a:pt x="181" y="423"/>
                  </a:lnTo>
                  <a:lnTo>
                    <a:pt x="0" y="210"/>
                  </a:lnTo>
                  <a:lnTo>
                    <a:pt x="181" y="0"/>
                  </a:lnTo>
                  <a:lnTo>
                    <a:pt x="181" y="105"/>
                  </a:lnTo>
                  <a:lnTo>
                    <a:pt x="218" y="105"/>
                  </a:lnTo>
                </a:path>
              </a:pathLst>
            </a:custGeom>
            <a:solidFill>
              <a:srgbClr val="8F8F8F"/>
            </a:solidFill>
            <a:ln w="9525">
              <a:solidFill>
                <a:srgbClr val="000000"/>
              </a:solidFill>
              <a:round/>
              <a:headEnd/>
              <a:tailEnd/>
            </a:ln>
          </p:spPr>
          <p:txBody>
            <a:bodyPr/>
            <a:lstStyle/>
            <a:p>
              <a:endParaRPr lang="en-US">
                <a:latin typeface="+mj-lt"/>
              </a:endParaRPr>
            </a:p>
          </p:txBody>
        </p:sp>
        <p:sp>
          <p:nvSpPr>
            <p:cNvPr id="18459" name="Freeform 20"/>
            <p:cNvSpPr>
              <a:spLocks/>
            </p:cNvSpPr>
            <p:nvPr/>
          </p:nvSpPr>
          <p:spPr bwMode="auto">
            <a:xfrm>
              <a:off x="4335" y="2616"/>
              <a:ext cx="72" cy="213"/>
            </a:xfrm>
            <a:custGeom>
              <a:avLst/>
              <a:gdLst>
                <a:gd name="T0" fmla="*/ 0 w 72"/>
                <a:gd name="T1" fmla="*/ 0 h 213"/>
                <a:gd name="T2" fmla="*/ 0 w 72"/>
                <a:gd name="T3" fmla="*/ 212 h 213"/>
                <a:gd name="T4" fmla="*/ 71 w 72"/>
                <a:gd name="T5" fmla="*/ 212 h 213"/>
                <a:gd name="T6" fmla="*/ 71 w 72"/>
                <a:gd name="T7" fmla="*/ 0 h 213"/>
                <a:gd name="T8" fmla="*/ 0 w 72"/>
                <a:gd name="T9" fmla="*/ 0 h 213"/>
                <a:gd name="T10" fmla="*/ 0 w 72"/>
                <a:gd name="T11" fmla="*/ 0 h 213"/>
                <a:gd name="T12" fmla="*/ 0 60000 65536"/>
                <a:gd name="T13" fmla="*/ 0 60000 65536"/>
                <a:gd name="T14" fmla="*/ 0 60000 65536"/>
                <a:gd name="T15" fmla="*/ 0 60000 65536"/>
                <a:gd name="T16" fmla="*/ 0 60000 65536"/>
                <a:gd name="T17" fmla="*/ 0 60000 65536"/>
                <a:gd name="T18" fmla="*/ 0 w 72"/>
                <a:gd name="T19" fmla="*/ 0 h 213"/>
                <a:gd name="T20" fmla="*/ 72 w 72"/>
                <a:gd name="T21" fmla="*/ 213 h 213"/>
              </a:gdLst>
              <a:ahLst/>
              <a:cxnLst>
                <a:cxn ang="T12">
                  <a:pos x="T0" y="T1"/>
                </a:cxn>
                <a:cxn ang="T13">
                  <a:pos x="T2" y="T3"/>
                </a:cxn>
                <a:cxn ang="T14">
                  <a:pos x="T4" y="T5"/>
                </a:cxn>
                <a:cxn ang="T15">
                  <a:pos x="T6" y="T7"/>
                </a:cxn>
                <a:cxn ang="T16">
                  <a:pos x="T8" y="T9"/>
                </a:cxn>
                <a:cxn ang="T17">
                  <a:pos x="T10" y="T11"/>
                </a:cxn>
              </a:cxnLst>
              <a:rect l="T18" t="T19" r="T20" b="T21"/>
              <a:pathLst>
                <a:path w="72" h="213">
                  <a:moveTo>
                    <a:pt x="0" y="0"/>
                  </a:moveTo>
                  <a:lnTo>
                    <a:pt x="0" y="212"/>
                  </a:lnTo>
                  <a:lnTo>
                    <a:pt x="71" y="212"/>
                  </a:lnTo>
                  <a:lnTo>
                    <a:pt x="71" y="0"/>
                  </a:lnTo>
                  <a:lnTo>
                    <a:pt x="0" y="0"/>
                  </a:lnTo>
                </a:path>
              </a:pathLst>
            </a:custGeom>
            <a:solidFill>
              <a:srgbClr val="8F8F8F"/>
            </a:solidFill>
            <a:ln w="9525">
              <a:solidFill>
                <a:srgbClr val="000000"/>
              </a:solidFill>
              <a:round/>
              <a:headEnd/>
              <a:tailEnd/>
            </a:ln>
          </p:spPr>
          <p:txBody>
            <a:bodyPr/>
            <a:lstStyle/>
            <a:p>
              <a:endParaRPr lang="en-US">
                <a:latin typeface="+mj-lt"/>
              </a:endParaRPr>
            </a:p>
          </p:txBody>
        </p:sp>
        <p:sp>
          <p:nvSpPr>
            <p:cNvPr id="18460" name="Freeform 21"/>
            <p:cNvSpPr>
              <a:spLocks/>
            </p:cNvSpPr>
            <p:nvPr/>
          </p:nvSpPr>
          <p:spPr bwMode="auto">
            <a:xfrm>
              <a:off x="4436" y="2616"/>
              <a:ext cx="56" cy="213"/>
            </a:xfrm>
            <a:custGeom>
              <a:avLst/>
              <a:gdLst>
                <a:gd name="T0" fmla="*/ 0 w 56"/>
                <a:gd name="T1" fmla="*/ 0 h 213"/>
                <a:gd name="T2" fmla="*/ 0 w 56"/>
                <a:gd name="T3" fmla="*/ 212 h 213"/>
                <a:gd name="T4" fmla="*/ 55 w 56"/>
                <a:gd name="T5" fmla="*/ 212 h 213"/>
                <a:gd name="T6" fmla="*/ 55 w 56"/>
                <a:gd name="T7" fmla="*/ 0 h 213"/>
                <a:gd name="T8" fmla="*/ 0 w 56"/>
                <a:gd name="T9" fmla="*/ 0 h 213"/>
                <a:gd name="T10" fmla="*/ 0 w 56"/>
                <a:gd name="T11" fmla="*/ 0 h 213"/>
                <a:gd name="T12" fmla="*/ 0 60000 65536"/>
                <a:gd name="T13" fmla="*/ 0 60000 65536"/>
                <a:gd name="T14" fmla="*/ 0 60000 65536"/>
                <a:gd name="T15" fmla="*/ 0 60000 65536"/>
                <a:gd name="T16" fmla="*/ 0 60000 65536"/>
                <a:gd name="T17" fmla="*/ 0 60000 65536"/>
                <a:gd name="T18" fmla="*/ 0 w 56"/>
                <a:gd name="T19" fmla="*/ 0 h 213"/>
                <a:gd name="T20" fmla="*/ 56 w 56"/>
                <a:gd name="T21" fmla="*/ 213 h 213"/>
              </a:gdLst>
              <a:ahLst/>
              <a:cxnLst>
                <a:cxn ang="T12">
                  <a:pos x="T0" y="T1"/>
                </a:cxn>
                <a:cxn ang="T13">
                  <a:pos x="T2" y="T3"/>
                </a:cxn>
                <a:cxn ang="T14">
                  <a:pos x="T4" y="T5"/>
                </a:cxn>
                <a:cxn ang="T15">
                  <a:pos x="T6" y="T7"/>
                </a:cxn>
                <a:cxn ang="T16">
                  <a:pos x="T8" y="T9"/>
                </a:cxn>
                <a:cxn ang="T17">
                  <a:pos x="T10" y="T11"/>
                </a:cxn>
              </a:cxnLst>
              <a:rect l="T18" t="T19" r="T20" b="T21"/>
              <a:pathLst>
                <a:path w="56" h="213">
                  <a:moveTo>
                    <a:pt x="0" y="0"/>
                  </a:moveTo>
                  <a:lnTo>
                    <a:pt x="0" y="212"/>
                  </a:lnTo>
                  <a:lnTo>
                    <a:pt x="55" y="212"/>
                  </a:lnTo>
                  <a:lnTo>
                    <a:pt x="55" y="0"/>
                  </a:lnTo>
                  <a:lnTo>
                    <a:pt x="0" y="0"/>
                  </a:lnTo>
                </a:path>
              </a:pathLst>
            </a:custGeom>
            <a:solidFill>
              <a:srgbClr val="8F8F8F"/>
            </a:solidFill>
            <a:ln w="9525">
              <a:solidFill>
                <a:srgbClr val="000000"/>
              </a:solidFill>
              <a:round/>
              <a:headEnd/>
              <a:tailEnd/>
            </a:ln>
          </p:spPr>
          <p:txBody>
            <a:bodyPr/>
            <a:lstStyle/>
            <a:p>
              <a:endParaRPr lang="en-US">
                <a:latin typeface="+mj-lt"/>
              </a:endParaRPr>
            </a:p>
          </p:txBody>
        </p:sp>
        <p:sp>
          <p:nvSpPr>
            <p:cNvPr id="18461" name="Freeform 22"/>
            <p:cNvSpPr>
              <a:spLocks/>
            </p:cNvSpPr>
            <p:nvPr/>
          </p:nvSpPr>
          <p:spPr bwMode="auto">
            <a:xfrm>
              <a:off x="4522" y="2616"/>
              <a:ext cx="36" cy="213"/>
            </a:xfrm>
            <a:custGeom>
              <a:avLst/>
              <a:gdLst>
                <a:gd name="T0" fmla="*/ 0 w 36"/>
                <a:gd name="T1" fmla="*/ 0 h 213"/>
                <a:gd name="T2" fmla="*/ 0 w 36"/>
                <a:gd name="T3" fmla="*/ 212 h 213"/>
                <a:gd name="T4" fmla="*/ 35 w 36"/>
                <a:gd name="T5" fmla="*/ 212 h 213"/>
                <a:gd name="T6" fmla="*/ 35 w 36"/>
                <a:gd name="T7" fmla="*/ 0 h 213"/>
                <a:gd name="T8" fmla="*/ 0 w 36"/>
                <a:gd name="T9" fmla="*/ 0 h 213"/>
                <a:gd name="T10" fmla="*/ 0 w 36"/>
                <a:gd name="T11" fmla="*/ 0 h 213"/>
                <a:gd name="T12" fmla="*/ 0 60000 65536"/>
                <a:gd name="T13" fmla="*/ 0 60000 65536"/>
                <a:gd name="T14" fmla="*/ 0 60000 65536"/>
                <a:gd name="T15" fmla="*/ 0 60000 65536"/>
                <a:gd name="T16" fmla="*/ 0 60000 65536"/>
                <a:gd name="T17" fmla="*/ 0 60000 65536"/>
                <a:gd name="T18" fmla="*/ 0 w 36"/>
                <a:gd name="T19" fmla="*/ 0 h 213"/>
                <a:gd name="T20" fmla="*/ 36 w 36"/>
                <a:gd name="T21" fmla="*/ 213 h 213"/>
              </a:gdLst>
              <a:ahLst/>
              <a:cxnLst>
                <a:cxn ang="T12">
                  <a:pos x="T0" y="T1"/>
                </a:cxn>
                <a:cxn ang="T13">
                  <a:pos x="T2" y="T3"/>
                </a:cxn>
                <a:cxn ang="T14">
                  <a:pos x="T4" y="T5"/>
                </a:cxn>
                <a:cxn ang="T15">
                  <a:pos x="T6" y="T7"/>
                </a:cxn>
                <a:cxn ang="T16">
                  <a:pos x="T8" y="T9"/>
                </a:cxn>
                <a:cxn ang="T17">
                  <a:pos x="T10" y="T11"/>
                </a:cxn>
              </a:cxnLst>
              <a:rect l="T18" t="T19" r="T20" b="T21"/>
              <a:pathLst>
                <a:path w="36" h="213">
                  <a:moveTo>
                    <a:pt x="0" y="0"/>
                  </a:moveTo>
                  <a:lnTo>
                    <a:pt x="0" y="212"/>
                  </a:lnTo>
                  <a:lnTo>
                    <a:pt x="35" y="212"/>
                  </a:lnTo>
                  <a:lnTo>
                    <a:pt x="35" y="0"/>
                  </a:lnTo>
                  <a:lnTo>
                    <a:pt x="0" y="0"/>
                  </a:lnTo>
                </a:path>
              </a:pathLst>
            </a:custGeom>
            <a:solidFill>
              <a:srgbClr val="8F8F8F"/>
            </a:solidFill>
            <a:ln w="9525">
              <a:solidFill>
                <a:srgbClr val="000000"/>
              </a:solidFill>
              <a:round/>
              <a:headEnd/>
              <a:tailEnd/>
            </a:ln>
          </p:spPr>
          <p:txBody>
            <a:bodyPr/>
            <a:lstStyle/>
            <a:p>
              <a:endParaRPr lang="en-US">
                <a:latin typeface="+mj-lt"/>
              </a:endParaRPr>
            </a:p>
          </p:txBody>
        </p:sp>
        <p:sp>
          <p:nvSpPr>
            <p:cNvPr id="18462" name="Freeform 23"/>
            <p:cNvSpPr>
              <a:spLocks/>
            </p:cNvSpPr>
            <p:nvPr/>
          </p:nvSpPr>
          <p:spPr bwMode="auto">
            <a:xfrm>
              <a:off x="4598" y="2616"/>
              <a:ext cx="19" cy="213"/>
            </a:xfrm>
            <a:custGeom>
              <a:avLst/>
              <a:gdLst>
                <a:gd name="T0" fmla="*/ 0 w 19"/>
                <a:gd name="T1" fmla="*/ 0 h 213"/>
                <a:gd name="T2" fmla="*/ 0 w 19"/>
                <a:gd name="T3" fmla="*/ 212 h 213"/>
                <a:gd name="T4" fmla="*/ 18 w 19"/>
                <a:gd name="T5" fmla="*/ 212 h 213"/>
                <a:gd name="T6" fmla="*/ 18 w 19"/>
                <a:gd name="T7" fmla="*/ 0 h 213"/>
                <a:gd name="T8" fmla="*/ 0 w 19"/>
                <a:gd name="T9" fmla="*/ 0 h 213"/>
                <a:gd name="T10" fmla="*/ 0 w 19"/>
                <a:gd name="T11" fmla="*/ 0 h 213"/>
                <a:gd name="T12" fmla="*/ 0 60000 65536"/>
                <a:gd name="T13" fmla="*/ 0 60000 65536"/>
                <a:gd name="T14" fmla="*/ 0 60000 65536"/>
                <a:gd name="T15" fmla="*/ 0 60000 65536"/>
                <a:gd name="T16" fmla="*/ 0 60000 65536"/>
                <a:gd name="T17" fmla="*/ 0 60000 65536"/>
                <a:gd name="T18" fmla="*/ 0 w 19"/>
                <a:gd name="T19" fmla="*/ 0 h 213"/>
                <a:gd name="T20" fmla="*/ 19 w 19"/>
                <a:gd name="T21" fmla="*/ 213 h 213"/>
              </a:gdLst>
              <a:ahLst/>
              <a:cxnLst>
                <a:cxn ang="T12">
                  <a:pos x="T0" y="T1"/>
                </a:cxn>
                <a:cxn ang="T13">
                  <a:pos x="T2" y="T3"/>
                </a:cxn>
                <a:cxn ang="T14">
                  <a:pos x="T4" y="T5"/>
                </a:cxn>
                <a:cxn ang="T15">
                  <a:pos x="T6" y="T7"/>
                </a:cxn>
                <a:cxn ang="T16">
                  <a:pos x="T8" y="T9"/>
                </a:cxn>
                <a:cxn ang="T17">
                  <a:pos x="T10" y="T11"/>
                </a:cxn>
              </a:cxnLst>
              <a:rect l="T18" t="T19" r="T20" b="T21"/>
              <a:pathLst>
                <a:path w="19" h="213">
                  <a:moveTo>
                    <a:pt x="0" y="0"/>
                  </a:moveTo>
                  <a:lnTo>
                    <a:pt x="0" y="212"/>
                  </a:lnTo>
                  <a:lnTo>
                    <a:pt x="18" y="212"/>
                  </a:lnTo>
                  <a:lnTo>
                    <a:pt x="18" y="0"/>
                  </a:lnTo>
                  <a:lnTo>
                    <a:pt x="0" y="0"/>
                  </a:lnTo>
                </a:path>
              </a:pathLst>
            </a:custGeom>
            <a:solidFill>
              <a:srgbClr val="8F8F8F"/>
            </a:solidFill>
            <a:ln w="9525">
              <a:solidFill>
                <a:srgbClr val="000000"/>
              </a:solidFill>
              <a:round/>
              <a:headEnd/>
              <a:tailEnd/>
            </a:ln>
          </p:spPr>
          <p:txBody>
            <a:bodyPr/>
            <a:lstStyle/>
            <a:p>
              <a:endParaRPr lang="en-US">
                <a:latin typeface="+mj-lt"/>
              </a:endParaRPr>
            </a:p>
          </p:txBody>
        </p:sp>
      </p:grpSp>
      <p:sp>
        <p:nvSpPr>
          <p:cNvPr id="18442" name="Text Box 24"/>
          <p:cNvSpPr txBox="1">
            <a:spLocks noChangeArrowheads="1"/>
          </p:cNvSpPr>
          <p:nvPr/>
        </p:nvSpPr>
        <p:spPr bwMode="auto">
          <a:xfrm rot="-5400000">
            <a:off x="609600" y="4648200"/>
            <a:ext cx="1676400" cy="304800"/>
          </a:xfrm>
          <a:prstGeom prst="rect">
            <a:avLst/>
          </a:prstGeom>
          <a:noFill/>
          <a:ln w="9525">
            <a:noFill/>
            <a:miter lim="800000"/>
            <a:headEnd/>
            <a:tailEnd/>
          </a:ln>
        </p:spPr>
        <p:txBody>
          <a:bodyPr lIns="0" tIns="0" rIns="0" bIns="0"/>
          <a:lstStyle/>
          <a:p>
            <a:pPr defTabSz="409575">
              <a:buClr>
                <a:srgbClr val="FFFFFF"/>
              </a:buClr>
              <a:buSzPct val="90000"/>
              <a:buFont typeface="Monotype Sorts" pitchFamily="2" charset="2"/>
              <a:buNone/>
            </a:pPr>
            <a:r>
              <a:rPr lang="en-US" sz="2400" dirty="0">
                <a:solidFill>
                  <a:srgbClr val="FFFF00"/>
                </a:solidFill>
                <a:latin typeface="+mj-lt"/>
              </a:rPr>
              <a:t>Values</a:t>
            </a:r>
            <a:endParaRPr lang="en-US" sz="2400" dirty="0">
              <a:latin typeface="+mj-lt"/>
            </a:endParaRPr>
          </a:p>
        </p:txBody>
      </p:sp>
      <p:sp>
        <p:nvSpPr>
          <p:cNvPr id="18443" name="Rectangle 28"/>
          <p:cNvSpPr>
            <a:spLocks noGrp="1" noChangeArrowheads="1"/>
          </p:cNvSpPr>
          <p:nvPr>
            <p:ph type="title"/>
          </p:nvPr>
        </p:nvSpPr>
        <p:spPr>
          <a:xfrm>
            <a:off x="76200" y="228600"/>
            <a:ext cx="8229600" cy="685800"/>
          </a:xfrm>
        </p:spPr>
        <p:txBody>
          <a:bodyPr>
            <a:normAutofit/>
          </a:bodyPr>
          <a:lstStyle/>
          <a:p>
            <a:pPr eaLnBrk="1" hangingPunct="1"/>
            <a:r>
              <a:rPr lang="en-US" dirty="0" smtClean="0"/>
              <a:t>Spatial &amp; Capital De-connect and Re-connect</a:t>
            </a:r>
          </a:p>
        </p:txBody>
      </p:sp>
      <p:sp>
        <p:nvSpPr>
          <p:cNvPr id="50195" name="Text Box 29"/>
          <p:cNvSpPr txBox="1">
            <a:spLocks noChangeArrowheads="1"/>
          </p:cNvSpPr>
          <p:nvPr/>
        </p:nvSpPr>
        <p:spPr bwMode="auto">
          <a:xfrm>
            <a:off x="4648200" y="2667000"/>
            <a:ext cx="990600" cy="838200"/>
          </a:xfrm>
          <a:prstGeom prst="rect">
            <a:avLst/>
          </a:prstGeom>
          <a:noFill/>
          <a:ln w="9525">
            <a:noFill/>
            <a:miter lim="800000"/>
            <a:headEnd/>
            <a:tailEnd/>
          </a:ln>
        </p:spPr>
        <p:txBody>
          <a:bodyPr lIns="0" tIns="0" rIns="0" bIns="0"/>
          <a:lstStyle/>
          <a:p>
            <a:pPr defTabSz="409575">
              <a:buClr>
                <a:srgbClr val="FFFFFF"/>
              </a:buClr>
              <a:buSzPct val="90000"/>
              <a:buFont typeface="Monotype Sorts" pitchFamily="2" charset="2"/>
              <a:buNone/>
            </a:pPr>
            <a:r>
              <a:rPr lang="en-US" sz="1300" dirty="0">
                <a:solidFill>
                  <a:srgbClr val="FFFF00"/>
                </a:solidFill>
                <a:latin typeface="+mj-lt"/>
              </a:rPr>
              <a:t>Warranted</a:t>
            </a:r>
          </a:p>
          <a:p>
            <a:pPr defTabSz="409575">
              <a:buClr>
                <a:srgbClr val="FFFFFF"/>
              </a:buClr>
              <a:buSzPct val="90000"/>
              <a:buFont typeface="Monotype Sorts" pitchFamily="2" charset="2"/>
              <a:buNone/>
            </a:pPr>
            <a:r>
              <a:rPr lang="en-US" sz="1300" dirty="0">
                <a:solidFill>
                  <a:srgbClr val="FFFF00"/>
                </a:solidFill>
                <a:latin typeface="+mj-lt"/>
              </a:rPr>
              <a:t>Construction: Expanding Demand</a:t>
            </a:r>
            <a:endParaRPr lang="en-US" sz="2200" dirty="0">
              <a:latin typeface="+mj-lt"/>
            </a:endParaRPr>
          </a:p>
        </p:txBody>
      </p:sp>
      <p:sp>
        <p:nvSpPr>
          <p:cNvPr id="50196" name="Text Box 30"/>
          <p:cNvSpPr txBox="1">
            <a:spLocks noChangeArrowheads="1"/>
          </p:cNvSpPr>
          <p:nvPr/>
        </p:nvSpPr>
        <p:spPr bwMode="auto">
          <a:xfrm>
            <a:off x="4343400" y="1828800"/>
            <a:ext cx="990600" cy="609600"/>
          </a:xfrm>
          <a:prstGeom prst="rect">
            <a:avLst/>
          </a:prstGeom>
          <a:noFill/>
          <a:ln w="9525">
            <a:noFill/>
            <a:miter lim="800000"/>
            <a:headEnd/>
            <a:tailEnd/>
          </a:ln>
        </p:spPr>
        <p:txBody>
          <a:bodyPr lIns="0" tIns="0" rIns="0" bIns="0"/>
          <a:lstStyle/>
          <a:p>
            <a:pPr defTabSz="409575">
              <a:buClr>
                <a:srgbClr val="FFFFFF"/>
              </a:buClr>
              <a:buSzPct val="90000"/>
              <a:buFont typeface="Monotype Sorts" pitchFamily="2" charset="2"/>
              <a:buNone/>
            </a:pPr>
            <a:r>
              <a:rPr lang="en-US" sz="1300" dirty="0">
                <a:solidFill>
                  <a:srgbClr val="FFFF00"/>
                </a:solidFill>
                <a:latin typeface="+mj-lt"/>
              </a:rPr>
              <a:t>Capital</a:t>
            </a:r>
          </a:p>
          <a:p>
            <a:pPr defTabSz="409575">
              <a:buClr>
                <a:srgbClr val="FFFFFF"/>
              </a:buClr>
              <a:buSzPct val="90000"/>
              <a:buFont typeface="Monotype Sorts" pitchFamily="2" charset="2"/>
              <a:buNone/>
            </a:pPr>
            <a:r>
              <a:rPr lang="en-US" sz="1300" dirty="0">
                <a:solidFill>
                  <a:srgbClr val="FFFF00"/>
                </a:solidFill>
                <a:latin typeface="+mj-lt"/>
              </a:rPr>
              <a:t>Market </a:t>
            </a:r>
            <a:br>
              <a:rPr lang="en-US" sz="1300" dirty="0">
                <a:solidFill>
                  <a:srgbClr val="FFFF00"/>
                </a:solidFill>
                <a:latin typeface="+mj-lt"/>
              </a:rPr>
            </a:br>
            <a:r>
              <a:rPr lang="en-US" sz="1300" dirty="0">
                <a:solidFill>
                  <a:srgbClr val="FFFF00"/>
                </a:solidFill>
                <a:latin typeface="+mj-lt"/>
              </a:rPr>
              <a:t>Bubble</a:t>
            </a:r>
            <a:endParaRPr lang="en-US" sz="2200" dirty="0">
              <a:latin typeface="+mj-lt"/>
            </a:endParaRPr>
          </a:p>
        </p:txBody>
      </p:sp>
      <p:pic>
        <p:nvPicPr>
          <p:cNvPr id="32" name="Picture 1028"/>
          <p:cNvPicPr>
            <a:picLocks noChangeAspect="1" noChangeArrowheads="1"/>
          </p:cNvPicPr>
          <p:nvPr/>
        </p:nvPicPr>
        <p:blipFill>
          <a:blip r:embed="rId3" cstate="print"/>
          <a:srcRect/>
          <a:stretch>
            <a:fillRect/>
          </a:stretch>
        </p:blipFill>
        <p:spPr bwMode="auto">
          <a:xfrm>
            <a:off x="5791200" y="914400"/>
            <a:ext cx="3352800" cy="1600200"/>
          </a:xfrm>
          <a:prstGeom prst="rect">
            <a:avLst/>
          </a:prstGeom>
          <a:noFill/>
          <a:ln w="9525">
            <a:noFill/>
            <a:miter lim="800000"/>
            <a:headEnd/>
            <a:tailEnd/>
          </a:ln>
        </p:spPr>
      </p:pic>
      <p:sp>
        <p:nvSpPr>
          <p:cNvPr id="18450" name="Text Box 9"/>
          <p:cNvSpPr txBox="1">
            <a:spLocks noChangeArrowheads="1"/>
          </p:cNvSpPr>
          <p:nvPr/>
        </p:nvSpPr>
        <p:spPr bwMode="auto">
          <a:xfrm>
            <a:off x="4597395" y="4756150"/>
            <a:ext cx="825344" cy="196850"/>
          </a:xfrm>
          <a:prstGeom prst="rect">
            <a:avLst/>
          </a:prstGeom>
          <a:noFill/>
          <a:ln w="9525">
            <a:noFill/>
            <a:miter lim="800000"/>
            <a:headEnd/>
            <a:tailEnd/>
          </a:ln>
        </p:spPr>
        <p:txBody>
          <a:bodyPr lIns="0" tIns="0" rIns="0" bIns="0"/>
          <a:lstStyle/>
          <a:p>
            <a:pPr defTabSz="409575">
              <a:buClr>
                <a:srgbClr val="FFFFFF"/>
              </a:buClr>
              <a:buSzPct val="90000"/>
              <a:buFont typeface="Monotype Sorts" pitchFamily="2" charset="2"/>
              <a:buNone/>
            </a:pPr>
            <a:r>
              <a:rPr lang="en-US" sz="1200">
                <a:solidFill>
                  <a:srgbClr val="FFFF00"/>
                </a:solidFill>
                <a:latin typeface="+mj-lt"/>
              </a:rPr>
              <a:t>Market</a:t>
            </a:r>
          </a:p>
          <a:p>
            <a:pPr defTabSz="409575">
              <a:buClr>
                <a:srgbClr val="FFFFFF"/>
              </a:buClr>
              <a:buSzPct val="90000"/>
              <a:buFont typeface="Monotype Sorts" pitchFamily="2" charset="2"/>
              <a:buNone/>
            </a:pPr>
            <a:r>
              <a:rPr lang="en-US" sz="1200">
                <a:solidFill>
                  <a:srgbClr val="FFFF00"/>
                </a:solidFill>
                <a:latin typeface="+mj-lt"/>
              </a:rPr>
              <a:t>Inefficiency</a:t>
            </a:r>
            <a:endParaRPr lang="en-US" sz="1200">
              <a:latin typeface="+mj-lt"/>
            </a:endParaRPr>
          </a:p>
        </p:txBody>
      </p:sp>
      <p:grpSp>
        <p:nvGrpSpPr>
          <p:cNvPr id="3" name="Group 12"/>
          <p:cNvGrpSpPr>
            <a:grpSpLocks/>
          </p:cNvGrpSpPr>
          <p:nvPr/>
        </p:nvGrpSpPr>
        <p:grpSpPr bwMode="auto">
          <a:xfrm>
            <a:off x="4572000" y="3908425"/>
            <a:ext cx="615834" cy="723900"/>
            <a:chOff x="3193" y="3122"/>
            <a:chExt cx="426" cy="517"/>
          </a:xfrm>
        </p:grpSpPr>
        <p:sp>
          <p:nvSpPr>
            <p:cNvPr id="18453" name="Freeform 13"/>
            <p:cNvSpPr>
              <a:spLocks/>
            </p:cNvSpPr>
            <p:nvPr/>
          </p:nvSpPr>
          <p:spPr bwMode="auto">
            <a:xfrm>
              <a:off x="3193" y="3122"/>
              <a:ext cx="426" cy="217"/>
            </a:xfrm>
            <a:custGeom>
              <a:avLst/>
              <a:gdLst>
                <a:gd name="T0" fmla="*/ 107 w 426"/>
                <a:gd name="T1" fmla="*/ 216 h 217"/>
                <a:gd name="T2" fmla="*/ 319 w 426"/>
                <a:gd name="T3" fmla="*/ 216 h 217"/>
                <a:gd name="T4" fmla="*/ 319 w 426"/>
                <a:gd name="T5" fmla="*/ 179 h 217"/>
                <a:gd name="T6" fmla="*/ 425 w 426"/>
                <a:gd name="T7" fmla="*/ 179 h 217"/>
                <a:gd name="T8" fmla="*/ 212 w 426"/>
                <a:gd name="T9" fmla="*/ 0 h 217"/>
                <a:gd name="T10" fmla="*/ 0 w 426"/>
                <a:gd name="T11" fmla="*/ 179 h 217"/>
                <a:gd name="T12" fmla="*/ 107 w 426"/>
                <a:gd name="T13" fmla="*/ 179 h 217"/>
                <a:gd name="T14" fmla="*/ 107 w 426"/>
                <a:gd name="T15" fmla="*/ 216 h 217"/>
                <a:gd name="T16" fmla="*/ 107 w 426"/>
                <a:gd name="T17" fmla="*/ 216 h 2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6"/>
                <a:gd name="T28" fmla="*/ 0 h 217"/>
                <a:gd name="T29" fmla="*/ 426 w 426"/>
                <a:gd name="T30" fmla="*/ 217 h 2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6" h="217">
                  <a:moveTo>
                    <a:pt x="107" y="216"/>
                  </a:moveTo>
                  <a:lnTo>
                    <a:pt x="319" y="216"/>
                  </a:lnTo>
                  <a:lnTo>
                    <a:pt x="319" y="179"/>
                  </a:lnTo>
                  <a:lnTo>
                    <a:pt x="425" y="179"/>
                  </a:lnTo>
                  <a:lnTo>
                    <a:pt x="212" y="0"/>
                  </a:lnTo>
                  <a:lnTo>
                    <a:pt x="0" y="179"/>
                  </a:lnTo>
                  <a:lnTo>
                    <a:pt x="107" y="179"/>
                  </a:lnTo>
                  <a:lnTo>
                    <a:pt x="107" y="216"/>
                  </a:lnTo>
                </a:path>
              </a:pathLst>
            </a:custGeom>
            <a:solidFill>
              <a:srgbClr val="8F8F8F"/>
            </a:solidFill>
            <a:ln w="9525">
              <a:solidFill>
                <a:srgbClr val="000000"/>
              </a:solidFill>
              <a:round/>
              <a:headEnd/>
              <a:tailEnd/>
            </a:ln>
          </p:spPr>
          <p:txBody>
            <a:bodyPr/>
            <a:lstStyle/>
            <a:p>
              <a:endParaRPr lang="en-US">
                <a:latin typeface="+mj-lt"/>
              </a:endParaRPr>
            </a:p>
          </p:txBody>
        </p:sp>
        <p:sp>
          <p:nvSpPr>
            <p:cNvPr id="18454" name="Freeform 14"/>
            <p:cNvSpPr>
              <a:spLocks/>
            </p:cNvSpPr>
            <p:nvPr/>
          </p:nvSpPr>
          <p:spPr bwMode="auto">
            <a:xfrm>
              <a:off x="3300" y="3358"/>
              <a:ext cx="213" cy="73"/>
            </a:xfrm>
            <a:custGeom>
              <a:avLst/>
              <a:gdLst>
                <a:gd name="T0" fmla="*/ 0 w 213"/>
                <a:gd name="T1" fmla="*/ 0 h 73"/>
                <a:gd name="T2" fmla="*/ 212 w 213"/>
                <a:gd name="T3" fmla="*/ 0 h 73"/>
                <a:gd name="T4" fmla="*/ 212 w 213"/>
                <a:gd name="T5" fmla="*/ 72 h 73"/>
                <a:gd name="T6" fmla="*/ 0 w 213"/>
                <a:gd name="T7" fmla="*/ 72 h 73"/>
                <a:gd name="T8" fmla="*/ 0 w 213"/>
                <a:gd name="T9" fmla="*/ 0 h 73"/>
                <a:gd name="T10" fmla="*/ 0 w 213"/>
                <a:gd name="T11" fmla="*/ 0 h 73"/>
                <a:gd name="T12" fmla="*/ 0 60000 65536"/>
                <a:gd name="T13" fmla="*/ 0 60000 65536"/>
                <a:gd name="T14" fmla="*/ 0 60000 65536"/>
                <a:gd name="T15" fmla="*/ 0 60000 65536"/>
                <a:gd name="T16" fmla="*/ 0 60000 65536"/>
                <a:gd name="T17" fmla="*/ 0 60000 65536"/>
                <a:gd name="T18" fmla="*/ 0 w 213"/>
                <a:gd name="T19" fmla="*/ 0 h 73"/>
                <a:gd name="T20" fmla="*/ 213 w 21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213" h="73">
                  <a:moveTo>
                    <a:pt x="0" y="0"/>
                  </a:moveTo>
                  <a:lnTo>
                    <a:pt x="212" y="0"/>
                  </a:lnTo>
                  <a:lnTo>
                    <a:pt x="212" y="72"/>
                  </a:lnTo>
                  <a:lnTo>
                    <a:pt x="0" y="72"/>
                  </a:lnTo>
                  <a:lnTo>
                    <a:pt x="0" y="0"/>
                  </a:lnTo>
                </a:path>
              </a:pathLst>
            </a:custGeom>
            <a:solidFill>
              <a:srgbClr val="8F8F8F"/>
            </a:solidFill>
            <a:ln w="9525">
              <a:solidFill>
                <a:srgbClr val="000000"/>
              </a:solidFill>
              <a:round/>
              <a:headEnd/>
              <a:tailEnd/>
            </a:ln>
          </p:spPr>
          <p:txBody>
            <a:bodyPr/>
            <a:lstStyle/>
            <a:p>
              <a:endParaRPr lang="en-US">
                <a:latin typeface="+mj-lt"/>
              </a:endParaRPr>
            </a:p>
          </p:txBody>
        </p:sp>
        <p:sp>
          <p:nvSpPr>
            <p:cNvPr id="18455" name="Freeform 15"/>
            <p:cNvSpPr>
              <a:spLocks/>
            </p:cNvSpPr>
            <p:nvPr/>
          </p:nvSpPr>
          <p:spPr bwMode="auto">
            <a:xfrm>
              <a:off x="3300" y="3459"/>
              <a:ext cx="213" cy="56"/>
            </a:xfrm>
            <a:custGeom>
              <a:avLst/>
              <a:gdLst>
                <a:gd name="T0" fmla="*/ 0 w 213"/>
                <a:gd name="T1" fmla="*/ 0 h 56"/>
                <a:gd name="T2" fmla="*/ 212 w 213"/>
                <a:gd name="T3" fmla="*/ 0 h 56"/>
                <a:gd name="T4" fmla="*/ 212 w 213"/>
                <a:gd name="T5" fmla="*/ 55 h 56"/>
                <a:gd name="T6" fmla="*/ 0 w 213"/>
                <a:gd name="T7" fmla="*/ 55 h 56"/>
                <a:gd name="T8" fmla="*/ 0 w 213"/>
                <a:gd name="T9" fmla="*/ 0 h 56"/>
                <a:gd name="T10" fmla="*/ 0 w 213"/>
                <a:gd name="T11" fmla="*/ 0 h 56"/>
                <a:gd name="T12" fmla="*/ 0 60000 65536"/>
                <a:gd name="T13" fmla="*/ 0 60000 65536"/>
                <a:gd name="T14" fmla="*/ 0 60000 65536"/>
                <a:gd name="T15" fmla="*/ 0 60000 65536"/>
                <a:gd name="T16" fmla="*/ 0 60000 65536"/>
                <a:gd name="T17" fmla="*/ 0 60000 65536"/>
                <a:gd name="T18" fmla="*/ 0 w 213"/>
                <a:gd name="T19" fmla="*/ 0 h 56"/>
                <a:gd name="T20" fmla="*/ 213 w 213"/>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213" h="56">
                  <a:moveTo>
                    <a:pt x="0" y="0"/>
                  </a:moveTo>
                  <a:lnTo>
                    <a:pt x="212" y="0"/>
                  </a:lnTo>
                  <a:lnTo>
                    <a:pt x="212" y="55"/>
                  </a:lnTo>
                  <a:lnTo>
                    <a:pt x="0" y="55"/>
                  </a:lnTo>
                  <a:lnTo>
                    <a:pt x="0" y="0"/>
                  </a:lnTo>
                </a:path>
              </a:pathLst>
            </a:custGeom>
            <a:solidFill>
              <a:srgbClr val="8F8F8F"/>
            </a:solidFill>
            <a:ln w="9525">
              <a:solidFill>
                <a:srgbClr val="000000"/>
              </a:solidFill>
              <a:round/>
              <a:headEnd/>
              <a:tailEnd/>
            </a:ln>
          </p:spPr>
          <p:txBody>
            <a:bodyPr/>
            <a:lstStyle/>
            <a:p>
              <a:endParaRPr lang="en-US">
                <a:latin typeface="+mj-lt"/>
              </a:endParaRPr>
            </a:p>
          </p:txBody>
        </p:sp>
        <p:sp>
          <p:nvSpPr>
            <p:cNvPr id="18456" name="Freeform 16"/>
            <p:cNvSpPr>
              <a:spLocks/>
            </p:cNvSpPr>
            <p:nvPr/>
          </p:nvSpPr>
          <p:spPr bwMode="auto">
            <a:xfrm>
              <a:off x="3298" y="3545"/>
              <a:ext cx="215" cy="36"/>
            </a:xfrm>
            <a:custGeom>
              <a:avLst/>
              <a:gdLst>
                <a:gd name="T0" fmla="*/ 2 w 215"/>
                <a:gd name="T1" fmla="*/ 0 h 36"/>
                <a:gd name="T2" fmla="*/ 214 w 215"/>
                <a:gd name="T3" fmla="*/ 0 h 36"/>
                <a:gd name="T4" fmla="*/ 212 w 215"/>
                <a:gd name="T5" fmla="*/ 35 h 36"/>
                <a:gd name="T6" fmla="*/ 0 w 215"/>
                <a:gd name="T7" fmla="*/ 35 h 36"/>
                <a:gd name="T8" fmla="*/ 2 w 215"/>
                <a:gd name="T9" fmla="*/ 0 h 36"/>
                <a:gd name="T10" fmla="*/ 2 w 215"/>
                <a:gd name="T11" fmla="*/ 0 h 36"/>
                <a:gd name="T12" fmla="*/ 0 60000 65536"/>
                <a:gd name="T13" fmla="*/ 0 60000 65536"/>
                <a:gd name="T14" fmla="*/ 0 60000 65536"/>
                <a:gd name="T15" fmla="*/ 0 60000 65536"/>
                <a:gd name="T16" fmla="*/ 0 60000 65536"/>
                <a:gd name="T17" fmla="*/ 0 60000 65536"/>
                <a:gd name="T18" fmla="*/ 0 w 215"/>
                <a:gd name="T19" fmla="*/ 0 h 36"/>
                <a:gd name="T20" fmla="*/ 215 w 215"/>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215" h="36">
                  <a:moveTo>
                    <a:pt x="2" y="0"/>
                  </a:moveTo>
                  <a:lnTo>
                    <a:pt x="214" y="0"/>
                  </a:lnTo>
                  <a:lnTo>
                    <a:pt x="212" y="35"/>
                  </a:lnTo>
                  <a:lnTo>
                    <a:pt x="0" y="35"/>
                  </a:lnTo>
                  <a:lnTo>
                    <a:pt x="2" y="0"/>
                  </a:lnTo>
                </a:path>
              </a:pathLst>
            </a:custGeom>
            <a:solidFill>
              <a:srgbClr val="8F8F8F"/>
            </a:solidFill>
            <a:ln w="9525">
              <a:solidFill>
                <a:srgbClr val="000000"/>
              </a:solidFill>
              <a:round/>
              <a:headEnd/>
              <a:tailEnd/>
            </a:ln>
          </p:spPr>
          <p:txBody>
            <a:bodyPr/>
            <a:lstStyle/>
            <a:p>
              <a:endParaRPr lang="en-US">
                <a:latin typeface="+mj-lt"/>
              </a:endParaRPr>
            </a:p>
          </p:txBody>
        </p:sp>
        <p:sp>
          <p:nvSpPr>
            <p:cNvPr id="18457" name="Freeform 17"/>
            <p:cNvSpPr>
              <a:spLocks/>
            </p:cNvSpPr>
            <p:nvPr/>
          </p:nvSpPr>
          <p:spPr bwMode="auto">
            <a:xfrm>
              <a:off x="3298" y="3620"/>
              <a:ext cx="213" cy="19"/>
            </a:xfrm>
            <a:custGeom>
              <a:avLst/>
              <a:gdLst>
                <a:gd name="T0" fmla="*/ 0 w 213"/>
                <a:gd name="T1" fmla="*/ 0 h 19"/>
                <a:gd name="T2" fmla="*/ 212 w 213"/>
                <a:gd name="T3" fmla="*/ 0 h 19"/>
                <a:gd name="T4" fmla="*/ 212 w 213"/>
                <a:gd name="T5" fmla="*/ 18 h 19"/>
                <a:gd name="T6" fmla="*/ 0 w 213"/>
                <a:gd name="T7" fmla="*/ 18 h 19"/>
                <a:gd name="T8" fmla="*/ 0 w 213"/>
                <a:gd name="T9" fmla="*/ 0 h 19"/>
                <a:gd name="T10" fmla="*/ 0 w 213"/>
                <a:gd name="T11" fmla="*/ 0 h 19"/>
                <a:gd name="T12" fmla="*/ 0 60000 65536"/>
                <a:gd name="T13" fmla="*/ 0 60000 65536"/>
                <a:gd name="T14" fmla="*/ 0 60000 65536"/>
                <a:gd name="T15" fmla="*/ 0 60000 65536"/>
                <a:gd name="T16" fmla="*/ 0 60000 65536"/>
                <a:gd name="T17" fmla="*/ 0 60000 65536"/>
                <a:gd name="T18" fmla="*/ 0 w 213"/>
                <a:gd name="T19" fmla="*/ 0 h 19"/>
                <a:gd name="T20" fmla="*/ 213 w 2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213" h="19">
                  <a:moveTo>
                    <a:pt x="0" y="0"/>
                  </a:moveTo>
                  <a:lnTo>
                    <a:pt x="212" y="0"/>
                  </a:lnTo>
                  <a:lnTo>
                    <a:pt x="212" y="18"/>
                  </a:lnTo>
                  <a:lnTo>
                    <a:pt x="0" y="18"/>
                  </a:lnTo>
                  <a:lnTo>
                    <a:pt x="0" y="0"/>
                  </a:lnTo>
                </a:path>
              </a:pathLst>
            </a:custGeom>
            <a:solidFill>
              <a:srgbClr val="8F8F8F"/>
            </a:solidFill>
            <a:ln w="9525">
              <a:solidFill>
                <a:srgbClr val="FFFF00"/>
              </a:solidFill>
              <a:round/>
              <a:headEnd/>
              <a:tailEnd/>
            </a:ln>
          </p:spPr>
          <p:txBody>
            <a:bodyPr/>
            <a:lstStyle/>
            <a:p>
              <a:endParaRPr lang="en-US">
                <a:latin typeface="+mj-lt"/>
              </a:endParaRPr>
            </a:p>
          </p:txBody>
        </p:sp>
      </p:grpSp>
      <p:sp>
        <p:nvSpPr>
          <p:cNvPr id="18452" name="Text Box 1029"/>
          <p:cNvSpPr txBox="1">
            <a:spLocks noChangeArrowheads="1"/>
          </p:cNvSpPr>
          <p:nvPr/>
        </p:nvSpPr>
        <p:spPr bwMode="auto">
          <a:xfrm>
            <a:off x="7593577" y="2743200"/>
            <a:ext cx="1550423" cy="369332"/>
          </a:xfrm>
          <a:prstGeom prst="rect">
            <a:avLst/>
          </a:prstGeom>
          <a:noFill/>
          <a:ln w="9525">
            <a:noFill/>
            <a:miter lim="800000"/>
            <a:headEnd/>
            <a:tailEnd/>
          </a:ln>
        </p:spPr>
        <p:txBody>
          <a:bodyPr wrap="none">
            <a:spAutoFit/>
          </a:bodyPr>
          <a:lstStyle/>
          <a:p>
            <a:pPr algn="ctr"/>
            <a:r>
              <a:rPr lang="en-US" dirty="0">
                <a:latin typeface="+mj-lt"/>
              </a:rPr>
              <a:t>Spatial Market</a:t>
            </a:r>
          </a:p>
        </p:txBody>
      </p:sp>
      <p:sp>
        <p:nvSpPr>
          <p:cNvPr id="34" name="Text Box 1030"/>
          <p:cNvSpPr txBox="1">
            <a:spLocks noChangeArrowheads="1"/>
          </p:cNvSpPr>
          <p:nvPr/>
        </p:nvSpPr>
        <p:spPr bwMode="auto">
          <a:xfrm>
            <a:off x="4572000" y="990600"/>
            <a:ext cx="1633781" cy="369332"/>
          </a:xfrm>
          <a:prstGeom prst="rect">
            <a:avLst/>
          </a:prstGeom>
          <a:noFill/>
          <a:ln w="9525">
            <a:noFill/>
            <a:miter lim="800000"/>
            <a:headEnd/>
            <a:tailEnd/>
          </a:ln>
        </p:spPr>
        <p:txBody>
          <a:bodyPr wrap="none">
            <a:spAutoFit/>
          </a:bodyPr>
          <a:lstStyle/>
          <a:p>
            <a:pPr algn="ctr"/>
            <a:r>
              <a:rPr lang="en-US" dirty="0"/>
              <a:t>Capital </a:t>
            </a:r>
            <a:r>
              <a:rPr lang="en-US" dirty="0">
                <a:latin typeface="+mj-lt"/>
              </a:rPr>
              <a:t>Market</a:t>
            </a:r>
          </a:p>
        </p:txBody>
      </p:sp>
      <p:sp>
        <p:nvSpPr>
          <p:cNvPr id="31" name="TextBox 30"/>
          <p:cNvSpPr txBox="1"/>
          <p:nvPr/>
        </p:nvSpPr>
        <p:spPr>
          <a:xfrm>
            <a:off x="5715000" y="2286000"/>
            <a:ext cx="2428870" cy="646331"/>
          </a:xfrm>
          <a:prstGeom prst="rect">
            <a:avLst/>
          </a:prstGeom>
          <a:noFill/>
        </p:spPr>
        <p:txBody>
          <a:bodyPr wrap="none" rtlCol="0">
            <a:spAutoFit/>
          </a:bodyPr>
          <a:lstStyle/>
          <a:p>
            <a:pPr algn="ctr"/>
            <a:r>
              <a:rPr lang="en-US" dirty="0" smtClean="0">
                <a:latin typeface="+mj-lt"/>
              </a:rPr>
              <a:t>Cap Rate Rise</a:t>
            </a:r>
          </a:p>
          <a:p>
            <a:pPr algn="ctr"/>
            <a:r>
              <a:rPr lang="en-US" dirty="0" smtClean="0">
                <a:latin typeface="+mj-lt"/>
              </a:rPr>
              <a:t>Interest Rates/Debt Rise</a:t>
            </a:r>
            <a:endParaRPr lang="en-US" dirty="0">
              <a:latin typeface="+mj-lt"/>
            </a:endParaRPr>
          </a:p>
        </p:txBody>
      </p:sp>
      <p:sp>
        <p:nvSpPr>
          <p:cNvPr id="33" name="TextBox 32"/>
          <p:cNvSpPr txBox="1"/>
          <p:nvPr/>
        </p:nvSpPr>
        <p:spPr>
          <a:xfrm>
            <a:off x="6934200" y="4191000"/>
            <a:ext cx="1332416" cy="646331"/>
          </a:xfrm>
          <a:prstGeom prst="rect">
            <a:avLst/>
          </a:prstGeom>
          <a:noFill/>
        </p:spPr>
        <p:txBody>
          <a:bodyPr wrap="none" rtlCol="0">
            <a:spAutoFit/>
          </a:bodyPr>
          <a:lstStyle/>
          <a:p>
            <a:pPr algn="ctr"/>
            <a:r>
              <a:rPr lang="en-US" dirty="0" smtClean="0">
                <a:latin typeface="+mj-lt"/>
              </a:rPr>
              <a:t>Vacancy Up</a:t>
            </a:r>
          </a:p>
          <a:p>
            <a:pPr algn="ctr"/>
            <a:r>
              <a:rPr lang="en-US" dirty="0" smtClean="0">
                <a:latin typeface="+mj-lt"/>
              </a:rPr>
              <a:t>Rents Down</a:t>
            </a:r>
            <a:endParaRPr lang="en-US" dirty="0">
              <a:latin typeface="+mj-lt"/>
            </a:endParaRPr>
          </a:p>
        </p:txBody>
      </p:sp>
      <p:sp>
        <p:nvSpPr>
          <p:cNvPr id="35" name="Arc 34"/>
          <p:cNvSpPr/>
          <p:nvPr/>
        </p:nvSpPr>
        <p:spPr bwMode="auto">
          <a:xfrm>
            <a:off x="5791200" y="3657600"/>
            <a:ext cx="838200" cy="914400"/>
          </a:xfrm>
          <a:prstGeom prst="arc">
            <a:avLst/>
          </a:prstGeom>
          <a:noFill/>
          <a:ln w="508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endParaRPr>
          </a:p>
        </p:txBody>
      </p:sp>
      <p:cxnSp>
        <p:nvCxnSpPr>
          <p:cNvPr id="40" name="Straight Connector 39"/>
          <p:cNvCxnSpPr/>
          <p:nvPr/>
        </p:nvCxnSpPr>
        <p:spPr bwMode="auto">
          <a:xfrm>
            <a:off x="1295400" y="1600200"/>
            <a:ext cx="4267200" cy="1588"/>
          </a:xfrm>
          <a:prstGeom prst="line">
            <a:avLst/>
          </a:prstGeom>
          <a:noFill/>
          <a:ln w="50800" cap="flat" cmpd="sng" algn="ctr">
            <a:solidFill>
              <a:srgbClr val="00FF00"/>
            </a:solidFill>
            <a:prstDash val="solid"/>
            <a:round/>
            <a:headEnd type="none" w="med" len="med"/>
            <a:tailEnd type="triangle" w="med" len="med"/>
          </a:ln>
          <a:effectLst/>
        </p:spPr>
      </p:cxnSp>
      <p:sp>
        <p:nvSpPr>
          <p:cNvPr id="41" name="TextBox 40"/>
          <p:cNvSpPr txBox="1"/>
          <p:nvPr/>
        </p:nvSpPr>
        <p:spPr>
          <a:xfrm>
            <a:off x="609600" y="1334869"/>
            <a:ext cx="2209800" cy="646331"/>
          </a:xfrm>
          <a:prstGeom prst="rect">
            <a:avLst/>
          </a:prstGeom>
          <a:noFill/>
        </p:spPr>
        <p:txBody>
          <a:bodyPr wrap="square" rtlCol="0">
            <a:spAutoFit/>
          </a:bodyPr>
          <a:lstStyle/>
          <a:p>
            <a:r>
              <a:rPr lang="en-US" dirty="0" smtClean="0">
                <a:latin typeface="+mj-lt"/>
              </a:rPr>
              <a:t>BV</a:t>
            </a:r>
          </a:p>
          <a:p>
            <a:r>
              <a:rPr lang="en-US" dirty="0" smtClean="0">
                <a:latin typeface="+mj-lt"/>
              </a:rPr>
              <a:t>(Bubble Value)</a:t>
            </a:r>
            <a:endParaRPr lang="en-US" dirty="0">
              <a:latin typeface="+mj-lt"/>
            </a:endParaRPr>
          </a:p>
        </p:txBody>
      </p:sp>
      <p:sp>
        <p:nvSpPr>
          <p:cNvPr id="42" name="TextBox 41"/>
          <p:cNvSpPr txBox="1"/>
          <p:nvPr/>
        </p:nvSpPr>
        <p:spPr>
          <a:xfrm>
            <a:off x="151656" y="2145268"/>
            <a:ext cx="1643399" cy="646331"/>
          </a:xfrm>
          <a:prstGeom prst="rect">
            <a:avLst/>
          </a:prstGeom>
          <a:noFill/>
        </p:spPr>
        <p:txBody>
          <a:bodyPr wrap="none" rtlCol="0">
            <a:spAutoFit/>
          </a:bodyPr>
          <a:lstStyle/>
          <a:p>
            <a:pPr algn="ctr"/>
            <a:r>
              <a:rPr lang="en-US" b="1" dirty="0" smtClean="0">
                <a:solidFill>
                  <a:srgbClr val="FF0000"/>
                </a:solidFill>
                <a:latin typeface="+mj-lt"/>
              </a:rPr>
              <a:t>Debt   -20%+/-</a:t>
            </a:r>
          </a:p>
          <a:p>
            <a:r>
              <a:rPr lang="en-US" b="1" dirty="0" smtClean="0">
                <a:solidFill>
                  <a:srgbClr val="FF0000"/>
                </a:solidFill>
                <a:latin typeface="+mj-lt"/>
              </a:rPr>
              <a:t>Bubble</a:t>
            </a:r>
            <a:endParaRPr lang="en-US" b="1" dirty="0">
              <a:solidFill>
                <a:srgbClr val="FF0000"/>
              </a:solidFill>
              <a:latin typeface="+mj-lt"/>
            </a:endParaRPr>
          </a:p>
        </p:txBody>
      </p:sp>
      <p:sp>
        <p:nvSpPr>
          <p:cNvPr id="43" name="TextBox 42"/>
          <p:cNvSpPr txBox="1"/>
          <p:nvPr/>
        </p:nvSpPr>
        <p:spPr>
          <a:xfrm>
            <a:off x="71505" y="2831068"/>
            <a:ext cx="1803699" cy="646331"/>
          </a:xfrm>
          <a:prstGeom prst="rect">
            <a:avLst/>
          </a:prstGeom>
          <a:noFill/>
        </p:spPr>
        <p:txBody>
          <a:bodyPr wrap="none" rtlCol="0">
            <a:spAutoFit/>
          </a:bodyPr>
          <a:lstStyle/>
          <a:p>
            <a:pPr algn="ctr"/>
            <a:r>
              <a:rPr lang="en-US" b="1" dirty="0" smtClean="0">
                <a:solidFill>
                  <a:srgbClr val="FF0000"/>
                </a:solidFill>
                <a:latin typeface="+mj-lt"/>
              </a:rPr>
              <a:t>Cap R   -20%+/-</a:t>
            </a:r>
          </a:p>
          <a:p>
            <a:r>
              <a:rPr lang="en-US" b="1" dirty="0" smtClean="0">
                <a:solidFill>
                  <a:srgbClr val="FF0000"/>
                </a:solidFill>
                <a:latin typeface="+mj-lt"/>
              </a:rPr>
              <a:t>Bubble</a:t>
            </a:r>
            <a:endParaRPr lang="en-US" b="1" dirty="0">
              <a:solidFill>
                <a:srgbClr val="FF0000"/>
              </a:solidFill>
              <a:latin typeface="+mj-lt"/>
            </a:endParaRPr>
          </a:p>
        </p:txBody>
      </p:sp>
      <p:sp>
        <p:nvSpPr>
          <p:cNvPr id="44" name="TextBox 43"/>
          <p:cNvSpPr txBox="1"/>
          <p:nvPr/>
        </p:nvSpPr>
        <p:spPr>
          <a:xfrm>
            <a:off x="49064" y="3745468"/>
            <a:ext cx="2220480" cy="646331"/>
          </a:xfrm>
          <a:prstGeom prst="rect">
            <a:avLst/>
          </a:prstGeom>
          <a:noFill/>
        </p:spPr>
        <p:txBody>
          <a:bodyPr wrap="none" rtlCol="0">
            <a:spAutoFit/>
          </a:bodyPr>
          <a:lstStyle/>
          <a:p>
            <a:pPr algn="ctr"/>
            <a:r>
              <a:rPr lang="en-US" b="1" dirty="0" smtClean="0">
                <a:solidFill>
                  <a:srgbClr val="FF0000"/>
                </a:solidFill>
                <a:latin typeface="+mj-lt"/>
              </a:rPr>
              <a:t>Market   -10-20%+/-</a:t>
            </a:r>
          </a:p>
          <a:p>
            <a:r>
              <a:rPr lang="en-US" b="1" dirty="0" smtClean="0">
                <a:solidFill>
                  <a:srgbClr val="FF0000"/>
                </a:solidFill>
                <a:latin typeface="+mj-lt"/>
              </a:rPr>
              <a:t>Softening</a:t>
            </a:r>
            <a:endParaRPr lang="en-US" b="1" dirty="0">
              <a:solidFill>
                <a:srgbClr val="FF0000"/>
              </a:solidFill>
              <a:latin typeface="+mj-lt"/>
            </a:endParaRPr>
          </a:p>
        </p:txBody>
      </p:sp>
      <p:cxnSp>
        <p:nvCxnSpPr>
          <p:cNvPr id="48" name="Straight Connector 47"/>
          <p:cNvCxnSpPr/>
          <p:nvPr/>
        </p:nvCxnSpPr>
        <p:spPr bwMode="auto">
          <a:xfrm>
            <a:off x="1676400" y="2209800"/>
            <a:ext cx="3581400" cy="1588"/>
          </a:xfrm>
          <a:prstGeom prst="line">
            <a:avLst/>
          </a:prstGeom>
          <a:noFill/>
          <a:ln w="50800" cap="flat" cmpd="sng" algn="ctr">
            <a:solidFill>
              <a:srgbClr val="FF0000"/>
            </a:solidFill>
            <a:prstDash val="solid"/>
            <a:round/>
            <a:headEnd type="triangle" w="med" len="med"/>
            <a:tailEnd type="none" w="med" len="med"/>
          </a:ln>
          <a:effectLst/>
        </p:spPr>
      </p:cxnSp>
      <p:cxnSp>
        <p:nvCxnSpPr>
          <p:cNvPr id="49" name="Straight Connector 48"/>
          <p:cNvCxnSpPr/>
          <p:nvPr/>
        </p:nvCxnSpPr>
        <p:spPr bwMode="auto">
          <a:xfrm>
            <a:off x="1752600" y="3046412"/>
            <a:ext cx="3962400" cy="1588"/>
          </a:xfrm>
          <a:prstGeom prst="line">
            <a:avLst/>
          </a:prstGeom>
          <a:noFill/>
          <a:ln w="50800" cap="flat" cmpd="sng" algn="ctr">
            <a:solidFill>
              <a:srgbClr val="FF0000"/>
            </a:solidFill>
            <a:prstDash val="solid"/>
            <a:round/>
            <a:headEnd type="triangle" w="med" len="med"/>
            <a:tailEnd type="none" w="med" len="med"/>
          </a:ln>
          <a:effectLst/>
        </p:spPr>
      </p:cxnSp>
      <p:cxnSp>
        <p:nvCxnSpPr>
          <p:cNvPr id="50" name="Straight Connector 49"/>
          <p:cNvCxnSpPr/>
          <p:nvPr/>
        </p:nvCxnSpPr>
        <p:spPr bwMode="auto">
          <a:xfrm>
            <a:off x="1752600" y="3960812"/>
            <a:ext cx="4191000" cy="1680"/>
          </a:xfrm>
          <a:prstGeom prst="line">
            <a:avLst/>
          </a:prstGeom>
          <a:noFill/>
          <a:ln w="50800" cap="flat" cmpd="sng" algn="ctr">
            <a:solidFill>
              <a:srgbClr val="FF0000"/>
            </a:solidFill>
            <a:prstDash val="solid"/>
            <a:round/>
            <a:headEnd type="triangle" w="med" len="med"/>
            <a:tailEnd type="none" w="med" len="med"/>
          </a:ln>
          <a:effectLst/>
        </p:spPr>
      </p:cxnSp>
      <p:sp>
        <p:nvSpPr>
          <p:cNvPr id="53" name="Cloud Callout 52"/>
          <p:cNvSpPr/>
          <p:nvPr/>
        </p:nvSpPr>
        <p:spPr bwMode="auto">
          <a:xfrm>
            <a:off x="228600" y="4343400"/>
            <a:ext cx="1295400" cy="838200"/>
          </a:xfrm>
          <a:prstGeom prst="cloudCallout">
            <a:avLst/>
          </a:prstGeom>
          <a:solidFill>
            <a:schemeClr val="accent1"/>
          </a:solidFill>
          <a:ln w="25400" cap="flat" cmpd="sng" algn="ctr">
            <a:solidFill>
              <a:srgbClr val="00FF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endParaRPr>
          </a:p>
        </p:txBody>
      </p:sp>
      <p:sp>
        <p:nvSpPr>
          <p:cNvPr id="54" name="TextBox 53"/>
          <p:cNvSpPr txBox="1"/>
          <p:nvPr/>
        </p:nvSpPr>
        <p:spPr>
          <a:xfrm>
            <a:off x="381000" y="4572000"/>
            <a:ext cx="992579" cy="369332"/>
          </a:xfrm>
          <a:prstGeom prst="rect">
            <a:avLst/>
          </a:prstGeom>
          <a:noFill/>
        </p:spPr>
        <p:txBody>
          <a:bodyPr wrap="none" rtlCol="0">
            <a:spAutoFit/>
          </a:bodyPr>
          <a:lstStyle/>
          <a:p>
            <a:r>
              <a:rPr lang="en-US" dirty="0" smtClean="0">
                <a:latin typeface="+mn-lt"/>
              </a:rPr>
              <a:t>-40-60%</a:t>
            </a:r>
            <a:endParaRPr lang="en-US" dirty="0">
              <a:latin typeface="+mn-lt"/>
            </a:endParaRPr>
          </a:p>
        </p:txBody>
      </p:sp>
      <p:pic>
        <p:nvPicPr>
          <p:cNvPr id="92162" name="Picture 2"/>
          <p:cNvPicPr>
            <a:picLocks noChangeAspect="1" noChangeArrowheads="1"/>
          </p:cNvPicPr>
          <p:nvPr/>
        </p:nvPicPr>
        <p:blipFill>
          <a:blip r:embed="rId4" cstate="print"/>
          <a:srcRect/>
          <a:stretch>
            <a:fillRect/>
          </a:stretch>
        </p:blipFill>
        <p:spPr bwMode="auto">
          <a:xfrm>
            <a:off x="5400675" y="4800600"/>
            <a:ext cx="2143125" cy="1428750"/>
          </a:xfrm>
          <a:prstGeom prst="rect">
            <a:avLst/>
          </a:prstGeom>
          <a:noFill/>
          <a:ln w="9525">
            <a:noFill/>
            <a:miter lim="800000"/>
            <a:headEnd/>
            <a:tailEnd/>
          </a:ln>
        </p:spPr>
      </p:pic>
      <p:pic>
        <p:nvPicPr>
          <p:cNvPr id="92163" name="Picture 3"/>
          <p:cNvPicPr>
            <a:picLocks noChangeAspect="1" noChangeArrowheads="1"/>
          </p:cNvPicPr>
          <p:nvPr/>
        </p:nvPicPr>
        <p:blipFill>
          <a:blip r:embed="rId5" cstate="print"/>
          <a:srcRect/>
          <a:stretch>
            <a:fillRect/>
          </a:stretch>
        </p:blipFill>
        <p:spPr bwMode="auto">
          <a:xfrm>
            <a:off x="6924675" y="2838450"/>
            <a:ext cx="2143125" cy="142875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500"/>
                                        <p:tgtEl>
                                          <p:spTgt spid="32"/>
                                        </p:tgtEl>
                                      </p:cBhvr>
                                    </p:animEffect>
                                    <p:set>
                                      <p:cBhvr>
                                        <p:cTn id="12" dur="1" fill="hold">
                                          <p:stCondLst>
                                            <p:cond delay="499"/>
                                          </p:stCondLst>
                                        </p:cTn>
                                        <p:tgtEl>
                                          <p:spTgt spid="32"/>
                                        </p:tgtEl>
                                        <p:attrNameLst>
                                          <p:attrName>style.visibility</p:attrName>
                                        </p:attrNameLst>
                                      </p:cBhvr>
                                      <p:to>
                                        <p:strVal val="hidden"/>
                                      </p:to>
                                    </p:set>
                                  </p:childTnLst>
                                </p:cTn>
                              </p:par>
                              <p:par>
                                <p:cTn id="13" presetID="9" presetClass="exit" presetSubtype="0" fill="hold" nodeType="withEffect">
                                  <p:stCondLst>
                                    <p:cond delay="0"/>
                                  </p:stCondLst>
                                  <p:childTnLst>
                                    <p:animEffect transition="out" filter="dissolve">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grpId="0" nodeType="clickEffect">
                                  <p:stCondLst>
                                    <p:cond delay="0"/>
                                  </p:stCondLst>
                                  <p:childTnLst>
                                    <p:animEffect transition="out" filter="dissolve">
                                      <p:cBhvr>
                                        <p:cTn id="19" dur="500"/>
                                        <p:tgtEl>
                                          <p:spTgt spid="50196"/>
                                        </p:tgtEl>
                                      </p:cBhvr>
                                    </p:animEffect>
                                    <p:set>
                                      <p:cBhvr>
                                        <p:cTn id="20" dur="1" fill="hold">
                                          <p:stCondLst>
                                            <p:cond delay="499"/>
                                          </p:stCondLst>
                                        </p:cTn>
                                        <p:tgtEl>
                                          <p:spTgt spid="50196"/>
                                        </p:tgtEl>
                                        <p:attrNameLst>
                                          <p:attrName>style.visibility</p:attrName>
                                        </p:attrNameLst>
                                      </p:cBhvr>
                                      <p:to>
                                        <p:strVal val="hidden"/>
                                      </p:to>
                                    </p:set>
                                  </p:childTnLst>
                                </p:cTn>
                              </p:par>
                              <p:par>
                                <p:cTn id="21" presetID="9" presetClass="exit" presetSubtype="0" fill="hold" grpId="0" nodeType="withEffect">
                                  <p:stCondLst>
                                    <p:cond delay="0"/>
                                  </p:stCondLst>
                                  <p:childTnLst>
                                    <p:animEffect transition="out" filter="dissolve">
                                      <p:cBhvr>
                                        <p:cTn id="22" dur="500"/>
                                        <p:tgtEl>
                                          <p:spTgt spid="18440"/>
                                        </p:tgtEl>
                                      </p:cBhvr>
                                    </p:animEffect>
                                    <p:set>
                                      <p:cBhvr>
                                        <p:cTn id="23" dur="1" fill="hold">
                                          <p:stCondLst>
                                            <p:cond delay="499"/>
                                          </p:stCondLst>
                                        </p:cTn>
                                        <p:tgtEl>
                                          <p:spTgt spid="18440"/>
                                        </p:tgtEl>
                                        <p:attrNameLst>
                                          <p:attrName>style.visibility</p:attrName>
                                        </p:attrNameLst>
                                      </p:cBhvr>
                                      <p:to>
                                        <p:strVal val="hidden"/>
                                      </p:to>
                                    </p:set>
                                  </p:childTnLst>
                                </p:cTn>
                              </p:par>
                            </p:childTnLst>
                          </p:cTn>
                        </p:par>
                        <p:par>
                          <p:cTn id="24" fill="hold">
                            <p:stCondLst>
                              <p:cond delay="500"/>
                            </p:stCondLst>
                            <p:childTnLst>
                              <p:par>
                                <p:cTn id="25" presetID="2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right)">
                                      <p:cBhvr>
                                        <p:cTn id="27" dur="500"/>
                                        <p:tgtEl>
                                          <p:spTgt spid="48"/>
                                        </p:tgtEl>
                                      </p:cBhvr>
                                    </p:animEffect>
                                  </p:childTnLst>
                                </p:cTn>
                              </p:par>
                            </p:childTnLst>
                          </p:cTn>
                        </p:par>
                        <p:par>
                          <p:cTn id="28" fill="hold">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1000"/>
                                        <p:tgtEl>
                                          <p:spTgt spid="4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childTnLst>
                                </p:cTn>
                              </p:par>
                            </p:childTnLst>
                          </p:cTn>
                        </p:par>
                        <p:par>
                          <p:cTn id="37" fill="hold">
                            <p:stCondLst>
                              <p:cond delay="1000"/>
                            </p:stCondLst>
                            <p:childTnLst>
                              <p:par>
                                <p:cTn id="38" presetID="10" presetClass="entr" presetSubtype="0" fill="hold" nodeType="afterEffect">
                                  <p:stCondLst>
                                    <p:cond delay="0"/>
                                  </p:stCondLst>
                                  <p:childTnLst>
                                    <p:set>
                                      <p:cBhvr>
                                        <p:cTn id="39" dur="1" fill="hold">
                                          <p:stCondLst>
                                            <p:cond delay="0"/>
                                          </p:stCondLst>
                                        </p:cTn>
                                        <p:tgtEl>
                                          <p:spTgt spid="92163"/>
                                        </p:tgtEl>
                                        <p:attrNameLst>
                                          <p:attrName>style.visibility</p:attrName>
                                        </p:attrNameLst>
                                      </p:cBhvr>
                                      <p:to>
                                        <p:strVal val="visible"/>
                                      </p:to>
                                    </p:set>
                                    <p:animEffect transition="in" filter="fade">
                                      <p:cBhvr>
                                        <p:cTn id="40" dur="1000"/>
                                        <p:tgtEl>
                                          <p:spTgt spid="92163"/>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xit" presetSubtype="0" fill="hold" grpId="0" nodeType="clickEffect">
                                  <p:stCondLst>
                                    <p:cond delay="0"/>
                                  </p:stCondLst>
                                  <p:childTnLst>
                                    <p:animEffect transition="out" filter="dissolve">
                                      <p:cBhvr>
                                        <p:cTn id="44" dur="500"/>
                                        <p:tgtEl>
                                          <p:spTgt spid="50195"/>
                                        </p:tgtEl>
                                      </p:cBhvr>
                                    </p:animEffect>
                                    <p:set>
                                      <p:cBhvr>
                                        <p:cTn id="45" dur="1" fill="hold">
                                          <p:stCondLst>
                                            <p:cond delay="499"/>
                                          </p:stCondLst>
                                        </p:cTn>
                                        <p:tgtEl>
                                          <p:spTgt spid="50195"/>
                                        </p:tgtEl>
                                        <p:attrNameLst>
                                          <p:attrName>style.visibility</p:attrName>
                                        </p:attrNameLst>
                                      </p:cBhvr>
                                      <p:to>
                                        <p:strVal val="hidden"/>
                                      </p:to>
                                    </p:set>
                                  </p:childTnLst>
                                </p:cTn>
                              </p:par>
                              <p:par>
                                <p:cTn id="46" presetID="9" presetClass="exit" presetSubtype="0" fill="hold" grpId="0" nodeType="withEffect">
                                  <p:stCondLst>
                                    <p:cond delay="0"/>
                                  </p:stCondLst>
                                  <p:childTnLst>
                                    <p:animEffect transition="out" filter="dissolve">
                                      <p:cBhvr>
                                        <p:cTn id="47" dur="500"/>
                                        <p:tgtEl>
                                          <p:spTgt spid="18439"/>
                                        </p:tgtEl>
                                      </p:cBhvr>
                                    </p:animEffect>
                                    <p:set>
                                      <p:cBhvr>
                                        <p:cTn id="48" dur="1" fill="hold">
                                          <p:stCondLst>
                                            <p:cond delay="499"/>
                                          </p:stCondLst>
                                        </p:cTn>
                                        <p:tgtEl>
                                          <p:spTgt spid="18439"/>
                                        </p:tgtEl>
                                        <p:attrNameLst>
                                          <p:attrName>style.visibility</p:attrName>
                                        </p:attrNameLst>
                                      </p:cBhvr>
                                      <p:to>
                                        <p:strVal val="hidden"/>
                                      </p:to>
                                    </p:set>
                                  </p:childTnLst>
                                </p:cTn>
                              </p:par>
                            </p:childTnLst>
                          </p:cTn>
                        </p:par>
                        <p:par>
                          <p:cTn id="49" fill="hold">
                            <p:stCondLst>
                              <p:cond delay="500"/>
                            </p:stCondLst>
                            <p:childTnLst>
                              <p:par>
                                <p:cTn id="50" presetID="22" presetClass="entr" presetSubtype="2" fill="hold" nodeType="after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wipe(right)">
                                      <p:cBhvr>
                                        <p:cTn id="52" dur="500"/>
                                        <p:tgtEl>
                                          <p:spTgt spid="49"/>
                                        </p:tgtEl>
                                      </p:cBhvr>
                                    </p:animEffect>
                                  </p:childTnLst>
                                </p:cTn>
                              </p:par>
                            </p:childTnLst>
                          </p:cTn>
                        </p:par>
                        <p:par>
                          <p:cTn id="53" fill="hold">
                            <p:stCondLst>
                              <p:cond delay="1000"/>
                            </p:stCondLst>
                            <p:childTnLst>
                              <p:par>
                                <p:cTn id="54" presetID="10" presetClass="entr" presetSubtype="0"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fade">
                                      <p:cBhvr>
                                        <p:cTn id="56" dur="1000"/>
                                        <p:tgtEl>
                                          <p:spTgt spid="43"/>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childTnLst>
                                </p:cTn>
                              </p:par>
                            </p:childTnLst>
                          </p:cTn>
                        </p:par>
                        <p:par>
                          <p:cTn id="62" fill="hold">
                            <p:stCondLst>
                              <p:cond delay="1000"/>
                            </p:stCondLst>
                            <p:childTnLst>
                              <p:par>
                                <p:cTn id="63" presetID="22" presetClass="entr" presetSubtype="1"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up)">
                                      <p:cBhvr>
                                        <p:cTn id="65" dur="500"/>
                                        <p:tgtEl>
                                          <p:spTgt spid="35"/>
                                        </p:tgtEl>
                                      </p:cBhvr>
                                    </p:animEffect>
                                  </p:childTnLst>
                                </p:cTn>
                              </p:par>
                            </p:childTnLst>
                          </p:cTn>
                        </p:par>
                        <p:par>
                          <p:cTn id="66" fill="hold">
                            <p:stCondLst>
                              <p:cond delay="1500"/>
                            </p:stCondLst>
                            <p:childTnLst>
                              <p:par>
                                <p:cTn id="67" presetID="22" presetClass="entr" presetSubtype="2" fill="hold"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right)">
                                      <p:cBhvr>
                                        <p:cTn id="69" dur="500"/>
                                        <p:tgtEl>
                                          <p:spTgt spid="50"/>
                                        </p:tgtEl>
                                      </p:cBhvr>
                                    </p:animEffect>
                                  </p:childTnLst>
                                </p:cTn>
                              </p:par>
                            </p:childTnLst>
                          </p:cTn>
                        </p:par>
                        <p:par>
                          <p:cTn id="70" fill="hold">
                            <p:stCondLst>
                              <p:cond delay="2000"/>
                            </p:stCondLst>
                            <p:childTnLst>
                              <p:par>
                                <p:cTn id="71" presetID="10" presetClass="entr" presetSubtype="0" fill="hold" grpId="0"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fade">
                                      <p:cBhvr>
                                        <p:cTn id="73" dur="1000"/>
                                        <p:tgtEl>
                                          <p:spTgt spid="44"/>
                                        </p:tgtEl>
                                      </p:cBhvr>
                                    </p:animEffect>
                                  </p:childTnLst>
                                </p:cTn>
                              </p:par>
                            </p:childTnLst>
                          </p:cTn>
                        </p:par>
                        <p:par>
                          <p:cTn id="74" fill="hold">
                            <p:stCondLst>
                              <p:cond delay="3000"/>
                            </p:stCondLst>
                            <p:childTnLst>
                              <p:par>
                                <p:cTn id="75" presetID="10" presetClass="entr" presetSubtype="0" fill="hold" nodeType="afterEffect">
                                  <p:stCondLst>
                                    <p:cond delay="0"/>
                                  </p:stCondLst>
                                  <p:childTnLst>
                                    <p:set>
                                      <p:cBhvr>
                                        <p:cTn id="76" dur="1" fill="hold">
                                          <p:stCondLst>
                                            <p:cond delay="0"/>
                                          </p:stCondLst>
                                        </p:cTn>
                                        <p:tgtEl>
                                          <p:spTgt spid="92162"/>
                                        </p:tgtEl>
                                        <p:attrNameLst>
                                          <p:attrName>style.visibility</p:attrName>
                                        </p:attrNameLst>
                                      </p:cBhvr>
                                      <p:to>
                                        <p:strVal val="visible"/>
                                      </p:to>
                                    </p:set>
                                    <p:animEffect transition="in" filter="fade">
                                      <p:cBhvr>
                                        <p:cTn id="77" dur="1000"/>
                                        <p:tgtEl>
                                          <p:spTgt spid="92162"/>
                                        </p:tgtEl>
                                      </p:cBhvr>
                                    </p:animEffect>
                                  </p:childTnLst>
                                </p:cTn>
                              </p:par>
                            </p:childTnLst>
                          </p:cTn>
                        </p:par>
                      </p:childTnLst>
                    </p:cTn>
                  </p:par>
                  <p:par>
                    <p:cTn id="78" fill="hold">
                      <p:stCondLst>
                        <p:cond delay="indefinite"/>
                      </p:stCondLst>
                      <p:childTnLst>
                        <p:par>
                          <p:cTn id="79" fill="hold">
                            <p:stCondLst>
                              <p:cond delay="0"/>
                            </p:stCondLst>
                            <p:childTnLst>
                              <p:par>
                                <p:cTn id="80" presetID="8" presetClass="entr" presetSubtype="16" fill="hold" grpId="0" nodeType="clickEffect">
                                  <p:stCondLst>
                                    <p:cond delay="0"/>
                                  </p:stCondLst>
                                  <p:childTnLst>
                                    <p:set>
                                      <p:cBhvr>
                                        <p:cTn id="81" dur="1" fill="hold">
                                          <p:stCondLst>
                                            <p:cond delay="0"/>
                                          </p:stCondLst>
                                        </p:cTn>
                                        <p:tgtEl>
                                          <p:spTgt spid="53"/>
                                        </p:tgtEl>
                                        <p:attrNameLst>
                                          <p:attrName>style.visibility</p:attrName>
                                        </p:attrNameLst>
                                      </p:cBhvr>
                                      <p:to>
                                        <p:strVal val="visible"/>
                                      </p:to>
                                    </p:set>
                                    <p:animEffect transition="in" filter="diamond(in)">
                                      <p:cBhvr>
                                        <p:cTn id="82" dur="500"/>
                                        <p:tgtEl>
                                          <p:spTgt spid="53"/>
                                        </p:tgtEl>
                                      </p:cBhvr>
                                    </p:animEffect>
                                  </p:childTnLst>
                                </p:cTn>
                              </p:par>
                              <p:par>
                                <p:cTn id="83" presetID="8" presetClass="entr" presetSubtype="16" fill="hold" grpId="0" nodeType="with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diamond(in)">
                                      <p:cBhvr>
                                        <p:cTn id="8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9" grpId="0" animBg="1"/>
      <p:bldP spid="18440" grpId="0" animBg="1"/>
      <p:bldP spid="50195" grpId="0"/>
      <p:bldP spid="50196" grpId="0"/>
      <p:bldP spid="31" grpId="0"/>
      <p:bldP spid="33" grpId="0"/>
      <p:bldP spid="35" grpId="0" animBg="1"/>
      <p:bldP spid="42" grpId="0"/>
      <p:bldP spid="43" grpId="0"/>
      <p:bldP spid="44" grpId="0"/>
      <p:bldP spid="53" grpId="0" animBg="1"/>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srcRect/>
          <a:stretch>
            <a:fillRect/>
          </a:stretch>
        </p:blipFill>
        <p:spPr bwMode="auto">
          <a:xfrm>
            <a:off x="0" y="1066800"/>
            <a:ext cx="4524375" cy="3105150"/>
          </a:xfrm>
          <a:prstGeom prst="rect">
            <a:avLst/>
          </a:prstGeom>
          <a:noFill/>
          <a:ln w="9525">
            <a:noFill/>
            <a:miter lim="800000"/>
            <a:headEnd/>
            <a:tailEnd/>
          </a:ln>
        </p:spPr>
      </p:pic>
      <p:sp>
        <p:nvSpPr>
          <p:cNvPr id="20482" name="Title 1"/>
          <p:cNvSpPr>
            <a:spLocks noGrp="1"/>
          </p:cNvSpPr>
          <p:nvPr>
            <p:ph type="title"/>
          </p:nvPr>
        </p:nvSpPr>
        <p:spPr/>
        <p:txBody>
          <a:bodyPr>
            <a:normAutofit/>
          </a:bodyPr>
          <a:lstStyle/>
          <a:p>
            <a:r>
              <a:rPr lang="en-US" dirty="0" smtClean="0"/>
              <a:t>How We’re Doing: Commercial Real Estate</a:t>
            </a:r>
          </a:p>
        </p:txBody>
      </p:sp>
      <p:sp>
        <p:nvSpPr>
          <p:cNvPr id="8" name="Oval 7"/>
          <p:cNvSpPr>
            <a:spLocks noChangeArrowheads="1"/>
          </p:cNvSpPr>
          <p:nvPr/>
        </p:nvSpPr>
        <p:spPr bwMode="auto">
          <a:xfrm>
            <a:off x="3733800" y="3048000"/>
            <a:ext cx="990600" cy="1219200"/>
          </a:xfrm>
          <a:prstGeom prst="ellipse">
            <a:avLst/>
          </a:prstGeom>
          <a:noFill/>
          <a:ln w="50800" algn="ctr">
            <a:solidFill>
              <a:schemeClr val="accent1"/>
            </a:solidFill>
            <a:round/>
            <a:headEnd/>
            <a:tailEnd type="triangle" w="med" len="med"/>
          </a:ln>
        </p:spPr>
        <p:txBody>
          <a:bodyPr>
            <a:spAutoFit/>
          </a:bodyPr>
          <a:lstStyle/>
          <a:p>
            <a:pPr algn="ctr"/>
            <a:endParaRPr lang="en-US" sz="2800" b="1" i="1">
              <a:latin typeface="Times New Roman" pitchFamily="18" charset="0"/>
            </a:endParaRPr>
          </a:p>
        </p:txBody>
      </p:sp>
      <p:cxnSp>
        <p:nvCxnSpPr>
          <p:cNvPr id="25" name="Straight Arrow Connector 24"/>
          <p:cNvCxnSpPr/>
          <p:nvPr/>
        </p:nvCxnSpPr>
        <p:spPr bwMode="auto">
          <a:xfrm flipV="1">
            <a:off x="4191000" y="3352800"/>
            <a:ext cx="228600" cy="76200"/>
          </a:xfrm>
          <a:prstGeom prst="straightConnector1">
            <a:avLst/>
          </a:prstGeom>
          <a:noFill/>
          <a:ln w="25400" cap="flat" cmpd="sng" algn="ctr">
            <a:solidFill>
              <a:schemeClr val="accent1"/>
            </a:solidFill>
            <a:prstDash val="solid"/>
            <a:round/>
            <a:headEnd type="none" w="med" len="med"/>
            <a:tailEnd type="arrow"/>
          </a:ln>
          <a:effectLst/>
        </p:spPr>
      </p:cxnSp>
      <p:cxnSp>
        <p:nvCxnSpPr>
          <p:cNvPr id="27" name="Straight Arrow Connector 26"/>
          <p:cNvCxnSpPr/>
          <p:nvPr/>
        </p:nvCxnSpPr>
        <p:spPr bwMode="auto">
          <a:xfrm flipV="1">
            <a:off x="4419600" y="3505200"/>
            <a:ext cx="228600" cy="76200"/>
          </a:xfrm>
          <a:prstGeom prst="straightConnector1">
            <a:avLst/>
          </a:prstGeom>
          <a:noFill/>
          <a:ln w="25400" cap="flat" cmpd="sng" algn="ctr">
            <a:solidFill>
              <a:schemeClr val="accent1"/>
            </a:solidFill>
            <a:prstDash val="solid"/>
            <a:round/>
            <a:headEnd type="none" w="med" len="med"/>
            <a:tailEnd type="arrow"/>
          </a:ln>
          <a:effectLst/>
        </p:spPr>
      </p:cxnSp>
      <p:sp>
        <p:nvSpPr>
          <p:cNvPr id="32" name="TextBox 31"/>
          <p:cNvSpPr txBox="1"/>
          <p:nvPr/>
        </p:nvSpPr>
        <p:spPr>
          <a:xfrm>
            <a:off x="4724400" y="2438400"/>
            <a:ext cx="4038600" cy="830997"/>
          </a:xfrm>
          <a:prstGeom prst="rect">
            <a:avLst/>
          </a:prstGeom>
          <a:noFill/>
        </p:spPr>
        <p:txBody>
          <a:bodyPr wrap="square" rtlCol="0">
            <a:spAutoFit/>
          </a:bodyPr>
          <a:lstStyle/>
          <a:p>
            <a:r>
              <a:rPr lang="en-US" sz="2400" dirty="0" smtClean="0">
                <a:latin typeface="+mj-lt"/>
              </a:rPr>
              <a:t>The Good News…. </a:t>
            </a:r>
          </a:p>
          <a:p>
            <a:r>
              <a:rPr lang="en-US" sz="2400" dirty="0" smtClean="0">
                <a:latin typeface="+mj-lt"/>
              </a:rPr>
              <a:t>	It’s not as bad as it was</a:t>
            </a:r>
            <a:endParaRPr lang="en-US" sz="2400" dirty="0">
              <a:latin typeface="+mj-lt"/>
            </a:endParaRPr>
          </a:p>
        </p:txBody>
      </p:sp>
      <p:sp>
        <p:nvSpPr>
          <p:cNvPr id="26" name="TextBox 25"/>
          <p:cNvSpPr txBox="1"/>
          <p:nvPr/>
        </p:nvSpPr>
        <p:spPr>
          <a:xfrm>
            <a:off x="4648200" y="1143000"/>
            <a:ext cx="2438400" cy="369332"/>
          </a:xfrm>
          <a:prstGeom prst="rect">
            <a:avLst/>
          </a:prstGeom>
          <a:noFill/>
        </p:spPr>
        <p:txBody>
          <a:bodyPr wrap="square" rtlCol="0">
            <a:spAutoFit/>
          </a:bodyPr>
          <a:lstStyle/>
          <a:p>
            <a:r>
              <a:rPr lang="en-US" dirty="0" smtClean="0"/>
              <a:t>Private Equity</a:t>
            </a:r>
            <a:endParaRPr lang="en-US" dirty="0"/>
          </a:p>
        </p:txBody>
      </p:sp>
      <p:pic>
        <p:nvPicPr>
          <p:cNvPr id="15" name="Picture 3"/>
          <p:cNvPicPr>
            <a:picLocks noChangeAspect="1" noChangeArrowheads="1"/>
          </p:cNvPicPr>
          <p:nvPr/>
        </p:nvPicPr>
        <p:blipFill>
          <a:blip r:embed="rId4" cstate="print"/>
          <a:srcRect/>
          <a:stretch>
            <a:fillRect/>
          </a:stretch>
        </p:blipFill>
        <p:spPr bwMode="auto">
          <a:xfrm>
            <a:off x="4953000" y="3889730"/>
            <a:ext cx="3724275" cy="2425345"/>
          </a:xfrm>
          <a:prstGeom prst="rect">
            <a:avLst/>
          </a:prstGeom>
          <a:noFill/>
          <a:ln w="9525">
            <a:noFill/>
            <a:miter lim="800000"/>
            <a:headEnd/>
            <a:tailEnd/>
          </a:ln>
        </p:spPr>
      </p:pic>
      <p:cxnSp>
        <p:nvCxnSpPr>
          <p:cNvPr id="17" name="Straight Arrow Connector 16"/>
          <p:cNvCxnSpPr/>
          <p:nvPr/>
        </p:nvCxnSpPr>
        <p:spPr bwMode="auto">
          <a:xfrm>
            <a:off x="1981200" y="3810000"/>
            <a:ext cx="3200400" cy="1752600"/>
          </a:xfrm>
          <a:prstGeom prst="straightConnector1">
            <a:avLst/>
          </a:prstGeom>
          <a:noFill/>
          <a:ln w="25400" cap="flat" cmpd="sng" algn="ctr">
            <a:solidFill>
              <a:srgbClr val="FF0000"/>
            </a:solidFill>
            <a:prstDash val="solid"/>
            <a:round/>
            <a:headEnd type="none" w="med" len="med"/>
            <a:tailEnd type="arrow"/>
          </a:ln>
          <a:effectLst/>
        </p:spPr>
      </p:cxnSp>
      <p:cxnSp>
        <p:nvCxnSpPr>
          <p:cNvPr id="18" name="Straight Arrow Connector 17"/>
          <p:cNvCxnSpPr/>
          <p:nvPr/>
        </p:nvCxnSpPr>
        <p:spPr bwMode="auto">
          <a:xfrm>
            <a:off x="4191000" y="3581400"/>
            <a:ext cx="4343400" cy="1828800"/>
          </a:xfrm>
          <a:prstGeom prst="straightConnector1">
            <a:avLst/>
          </a:prstGeom>
          <a:noFill/>
          <a:ln w="25400" cap="flat" cmpd="sng" algn="ctr">
            <a:solidFill>
              <a:srgbClr val="FF0000"/>
            </a:solidFill>
            <a:prstDash val="solid"/>
            <a:round/>
            <a:headEnd type="none" w="med" len="med"/>
            <a:tailEnd type="arrow"/>
          </a:ln>
          <a:effectLst/>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1000"/>
                                        <p:tgtEl>
                                          <p:spTgt spid="133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childTnLst>
                                </p:cTn>
                              </p:par>
                              <p:par>
                                <p:cTn id="18" presetID="10" presetClass="entr" presetSubtype="0"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1000"/>
                                        <p:tgtEl>
                                          <p:spTgt spid="27"/>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10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500"/>
                                        <p:tgtEl>
                                          <p:spTgt spid="17"/>
                                        </p:tgtEl>
                                      </p:cBhvr>
                                    </p:animEffect>
                                  </p:childTnLst>
                                </p:cTn>
                              </p:par>
                              <p:par>
                                <p:cTn id="30" presetID="22" presetClass="entr" presetSubtype="1"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up)">
                                      <p:cBhvr>
                                        <p:cTn id="32" dur="500"/>
                                        <p:tgtEl>
                                          <p:spTgt spid="18"/>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Trends in Capital Flows</a:t>
            </a:r>
            <a:endParaRPr lang="en-US" dirty="0"/>
          </a:p>
        </p:txBody>
      </p:sp>
      <p:pic>
        <p:nvPicPr>
          <p:cNvPr id="163842" name="Picture 2"/>
          <p:cNvPicPr>
            <a:picLocks noChangeAspect="1" noChangeArrowheads="1"/>
          </p:cNvPicPr>
          <p:nvPr/>
        </p:nvPicPr>
        <p:blipFill>
          <a:blip r:embed="rId3" cstate="print"/>
          <a:srcRect/>
          <a:stretch>
            <a:fillRect/>
          </a:stretch>
        </p:blipFill>
        <p:spPr bwMode="auto">
          <a:xfrm>
            <a:off x="381000" y="1066800"/>
            <a:ext cx="5648325" cy="2667000"/>
          </a:xfrm>
          <a:prstGeom prst="rect">
            <a:avLst/>
          </a:prstGeom>
          <a:noFill/>
          <a:ln w="9525">
            <a:noFill/>
            <a:miter lim="800000"/>
            <a:headEnd/>
            <a:tailEnd/>
          </a:ln>
        </p:spPr>
      </p:pic>
      <p:pic>
        <p:nvPicPr>
          <p:cNvPr id="163843" name="Picture 3"/>
          <p:cNvPicPr>
            <a:picLocks noChangeAspect="1" noChangeArrowheads="1"/>
          </p:cNvPicPr>
          <p:nvPr/>
        </p:nvPicPr>
        <p:blipFill>
          <a:blip r:embed="rId4" cstate="print"/>
          <a:srcRect/>
          <a:stretch>
            <a:fillRect/>
          </a:stretch>
        </p:blipFill>
        <p:spPr bwMode="auto">
          <a:xfrm>
            <a:off x="3457575" y="3962400"/>
            <a:ext cx="5686425" cy="24479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dirty="0" smtClean="0"/>
              <a:t>Institutional Equity Capital Flows</a:t>
            </a:r>
          </a:p>
        </p:txBody>
      </p:sp>
      <p:sp>
        <p:nvSpPr>
          <p:cNvPr id="30723" name="Content Placeholder 6"/>
          <p:cNvSpPr>
            <a:spLocks noGrp="1"/>
          </p:cNvSpPr>
          <p:nvPr>
            <p:ph sz="half" idx="1"/>
          </p:nvPr>
        </p:nvSpPr>
        <p:spPr/>
        <p:txBody>
          <a:bodyPr/>
          <a:lstStyle/>
          <a:p>
            <a:r>
              <a:rPr lang="en-US" dirty="0" smtClean="0"/>
              <a:t>Investment Preferences</a:t>
            </a:r>
          </a:p>
          <a:p>
            <a:pPr lvl="1"/>
            <a:r>
              <a:rPr lang="en-US" sz="2000" dirty="0" smtClean="0"/>
              <a:t>Search for Value/Clean</a:t>
            </a:r>
          </a:p>
          <a:p>
            <a:pPr lvl="1"/>
            <a:r>
              <a:rPr lang="en-US" sz="2000" dirty="0" smtClean="0"/>
              <a:t>Eschew risk</a:t>
            </a:r>
          </a:p>
          <a:p>
            <a:pPr lvl="1"/>
            <a:r>
              <a:rPr lang="en-US" sz="2000" dirty="0" smtClean="0"/>
              <a:t>Fewer products/structures</a:t>
            </a:r>
          </a:p>
          <a:p>
            <a:r>
              <a:rPr lang="en-US" dirty="0" smtClean="0"/>
              <a:t>Timing</a:t>
            </a:r>
          </a:p>
          <a:p>
            <a:pPr lvl="1"/>
            <a:r>
              <a:rPr lang="en-US" sz="2000" dirty="0" smtClean="0"/>
              <a:t>Patient; waiting for bottom</a:t>
            </a:r>
          </a:p>
          <a:p>
            <a:pPr lvl="1"/>
            <a:r>
              <a:rPr lang="en-US" sz="2000" dirty="0" smtClean="0"/>
              <a:t>Indecisive; slower to act</a:t>
            </a:r>
          </a:p>
          <a:p>
            <a:r>
              <a:rPr lang="en-US" dirty="0" smtClean="0"/>
              <a:t>Decreased capital flows</a:t>
            </a:r>
          </a:p>
          <a:p>
            <a:pPr lvl="1"/>
            <a:r>
              <a:rPr lang="en-US" sz="2000" dirty="0" smtClean="0"/>
              <a:t>Rising Return/Yield  hurdle</a:t>
            </a:r>
          </a:p>
          <a:p>
            <a:pPr lvl="1"/>
            <a:r>
              <a:rPr lang="en-US" sz="2000" dirty="0" smtClean="0"/>
              <a:t>Denominator effect</a:t>
            </a:r>
          </a:p>
          <a:p>
            <a:endParaRPr lang="en-US" dirty="0" smtClean="0"/>
          </a:p>
        </p:txBody>
      </p:sp>
      <p:sp>
        <p:nvSpPr>
          <p:cNvPr id="6" name="Content Placeholder 5"/>
          <p:cNvSpPr>
            <a:spLocks noGrp="1"/>
          </p:cNvSpPr>
          <p:nvPr>
            <p:ph sz="half" idx="2"/>
          </p:nvPr>
        </p:nvSpPr>
        <p:spPr>
          <a:xfrm>
            <a:off x="4610100" y="1219200"/>
            <a:ext cx="4533900" cy="4724400"/>
          </a:xfrm>
        </p:spPr>
        <p:txBody>
          <a:bodyPr/>
          <a:lstStyle/>
          <a:p>
            <a:r>
              <a:rPr lang="en-US" dirty="0" smtClean="0"/>
              <a:t>Opportunities</a:t>
            </a:r>
          </a:p>
          <a:p>
            <a:pPr lvl="1"/>
            <a:r>
              <a:rPr lang="en-US" sz="2200" dirty="0" smtClean="0"/>
              <a:t>Off-market, quiet deals</a:t>
            </a:r>
          </a:p>
          <a:p>
            <a:pPr lvl="1"/>
            <a:r>
              <a:rPr lang="en-US" sz="2200" dirty="0" smtClean="0"/>
              <a:t>Bank REO, asset Takeovers</a:t>
            </a:r>
          </a:p>
          <a:p>
            <a:pPr lvl="1"/>
            <a:r>
              <a:rPr lang="en-US" sz="2200" dirty="0" smtClean="0"/>
              <a:t>Structured finance, sales</a:t>
            </a:r>
          </a:p>
          <a:p>
            <a:pPr lvl="1"/>
            <a:r>
              <a:rPr lang="en-US" sz="2200" dirty="0" smtClean="0"/>
              <a:t>Convertible positions</a:t>
            </a:r>
          </a:p>
          <a:p>
            <a:pPr lvl="1"/>
            <a:r>
              <a:rPr lang="en-US" sz="2200" dirty="0" smtClean="0"/>
              <a:t>Public/Private Ventures</a:t>
            </a:r>
          </a:p>
          <a:p>
            <a:endParaRPr lang="en-US" dirty="0" smtClean="0"/>
          </a:p>
        </p:txBody>
      </p:sp>
      <p:sp>
        <p:nvSpPr>
          <p:cNvPr id="12" name="TextBox 11"/>
          <p:cNvSpPr txBox="1"/>
          <p:nvPr/>
        </p:nvSpPr>
        <p:spPr>
          <a:xfrm>
            <a:off x="4724400" y="6477000"/>
            <a:ext cx="2419252" cy="307777"/>
          </a:xfrm>
          <a:prstGeom prst="rect">
            <a:avLst/>
          </a:prstGeom>
          <a:noFill/>
        </p:spPr>
        <p:txBody>
          <a:bodyPr wrap="none" rtlCol="0">
            <a:spAutoFit/>
          </a:bodyPr>
          <a:lstStyle/>
          <a:p>
            <a:r>
              <a:rPr lang="en-US" sz="1400" b="0" i="0" dirty="0" smtClean="0"/>
              <a:t>Source: 2009 Emerging Trends</a:t>
            </a:r>
            <a:endParaRPr lang="en-US" sz="1400" b="0" i="0" dirty="0"/>
          </a:p>
        </p:txBody>
      </p:sp>
      <p:pic>
        <p:nvPicPr>
          <p:cNvPr id="11" name="Picture 1"/>
          <p:cNvPicPr>
            <a:picLocks noChangeAspect="1" noChangeArrowheads="1"/>
          </p:cNvPicPr>
          <p:nvPr/>
        </p:nvPicPr>
        <p:blipFill>
          <a:blip r:embed="rId3" cstate="print"/>
          <a:srcRect/>
          <a:stretch>
            <a:fillRect/>
          </a:stretch>
        </p:blipFill>
        <p:spPr bwMode="auto">
          <a:xfrm>
            <a:off x="4876800" y="3962400"/>
            <a:ext cx="3581400" cy="2510579"/>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animEffect transition="in" filter="fade">
                                      <p:cBhvr>
                                        <p:cTn id="7" dur="1000"/>
                                        <p:tgtEl>
                                          <p:spTgt spid="3072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23">
                                            <p:txEl>
                                              <p:pRg st="2" end="2"/>
                                            </p:txEl>
                                          </p:spTgt>
                                        </p:tgtEl>
                                        <p:attrNameLst>
                                          <p:attrName>style.visibility</p:attrName>
                                        </p:attrNameLst>
                                      </p:cBhvr>
                                      <p:to>
                                        <p:strVal val="visible"/>
                                      </p:to>
                                    </p:set>
                                    <p:animEffect transition="in" filter="fade">
                                      <p:cBhvr>
                                        <p:cTn id="12" dur="1000"/>
                                        <p:tgtEl>
                                          <p:spTgt spid="3072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0723">
                                            <p:txEl>
                                              <p:pRg st="3" end="3"/>
                                            </p:txEl>
                                          </p:spTgt>
                                        </p:tgtEl>
                                        <p:attrNameLst>
                                          <p:attrName>style.visibility</p:attrName>
                                        </p:attrNameLst>
                                      </p:cBhvr>
                                      <p:to>
                                        <p:strVal val="visible"/>
                                      </p:to>
                                    </p:set>
                                    <p:animEffect transition="in" filter="fade">
                                      <p:cBhvr>
                                        <p:cTn id="15" dur="1000"/>
                                        <p:tgtEl>
                                          <p:spTgt spid="3072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0723">
                                            <p:txEl>
                                              <p:pRg st="5" end="5"/>
                                            </p:txEl>
                                          </p:spTgt>
                                        </p:tgtEl>
                                        <p:attrNameLst>
                                          <p:attrName>style.visibility</p:attrName>
                                        </p:attrNameLst>
                                      </p:cBhvr>
                                      <p:to>
                                        <p:strVal val="visible"/>
                                      </p:to>
                                    </p:set>
                                    <p:animEffect transition="in" filter="fade">
                                      <p:cBhvr>
                                        <p:cTn id="20" dur="1000"/>
                                        <p:tgtEl>
                                          <p:spTgt spid="30723">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0723">
                                            <p:txEl>
                                              <p:pRg st="6" end="6"/>
                                            </p:txEl>
                                          </p:spTgt>
                                        </p:tgtEl>
                                        <p:attrNameLst>
                                          <p:attrName>style.visibility</p:attrName>
                                        </p:attrNameLst>
                                      </p:cBhvr>
                                      <p:to>
                                        <p:strVal val="visible"/>
                                      </p:to>
                                    </p:set>
                                    <p:animEffect transition="in" filter="fade">
                                      <p:cBhvr>
                                        <p:cTn id="23" dur="1000"/>
                                        <p:tgtEl>
                                          <p:spTgt spid="3072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0723">
                                            <p:txEl>
                                              <p:pRg st="8" end="8"/>
                                            </p:txEl>
                                          </p:spTgt>
                                        </p:tgtEl>
                                        <p:attrNameLst>
                                          <p:attrName>style.visibility</p:attrName>
                                        </p:attrNameLst>
                                      </p:cBhvr>
                                      <p:to>
                                        <p:strVal val="visible"/>
                                      </p:to>
                                    </p:set>
                                    <p:animEffect transition="in" filter="fade">
                                      <p:cBhvr>
                                        <p:cTn id="28" dur="1000"/>
                                        <p:tgtEl>
                                          <p:spTgt spid="30723">
                                            <p:txEl>
                                              <p:pRg st="8" end="8"/>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0723">
                                            <p:txEl>
                                              <p:pRg st="9" end="9"/>
                                            </p:txEl>
                                          </p:spTgt>
                                        </p:tgtEl>
                                        <p:attrNameLst>
                                          <p:attrName>style.visibility</p:attrName>
                                        </p:attrNameLst>
                                      </p:cBhvr>
                                      <p:to>
                                        <p:strVal val="visible"/>
                                      </p:to>
                                    </p:set>
                                    <p:animEffect transition="in" filter="fade">
                                      <p:cBhvr>
                                        <p:cTn id="31" dur="1000"/>
                                        <p:tgtEl>
                                          <p:spTgt spid="30723">
                                            <p:txEl>
                                              <p:pRg st="9" end="9"/>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6">
                                            <p:txEl>
                                              <p:pRg st="1" end="1"/>
                                            </p:txEl>
                                          </p:spTgt>
                                        </p:tgtEl>
                                        <p:attrNameLst>
                                          <p:attrName>style.visibility</p:attrName>
                                        </p:attrNameLst>
                                      </p:cBhvr>
                                      <p:to>
                                        <p:strVal val="visible"/>
                                      </p:to>
                                    </p:set>
                                    <p:animEffect transition="in" filter="fade">
                                      <p:cBhvr>
                                        <p:cTn id="36" dur="1000"/>
                                        <p:tgtEl>
                                          <p:spTgt spid="6">
                                            <p:txEl>
                                              <p:pRg st="1" end="1"/>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animEffect transition="in" filter="fade">
                                      <p:cBhvr>
                                        <p:cTn id="39" dur="1000"/>
                                        <p:tgtEl>
                                          <p:spTgt spid="6">
                                            <p:txEl>
                                              <p:pRg st="2" end="2"/>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6">
                                            <p:txEl>
                                              <p:pRg st="3" end="3"/>
                                            </p:txEl>
                                          </p:spTgt>
                                        </p:tgtEl>
                                        <p:attrNameLst>
                                          <p:attrName>style.visibility</p:attrName>
                                        </p:attrNameLst>
                                      </p:cBhvr>
                                      <p:to>
                                        <p:strVal val="visible"/>
                                      </p:to>
                                    </p:set>
                                    <p:animEffect transition="in" filter="fade">
                                      <p:cBhvr>
                                        <p:cTn id="42" dur="1000"/>
                                        <p:tgtEl>
                                          <p:spTgt spid="6">
                                            <p:txEl>
                                              <p:pRg st="3" end="3"/>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6">
                                            <p:txEl>
                                              <p:pRg st="4" end="4"/>
                                            </p:txEl>
                                          </p:spTgt>
                                        </p:tgtEl>
                                        <p:attrNameLst>
                                          <p:attrName>style.visibility</p:attrName>
                                        </p:attrNameLst>
                                      </p:cBhvr>
                                      <p:to>
                                        <p:strVal val="visible"/>
                                      </p:to>
                                    </p:set>
                                    <p:animEffect transition="in" filter="fade">
                                      <p:cBhvr>
                                        <p:cTn id="45" dur="1000"/>
                                        <p:tgtEl>
                                          <p:spTgt spid="6">
                                            <p:txEl>
                                              <p:pRg st="4" end="4"/>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6">
                                            <p:txEl>
                                              <p:pRg st="5" end="5"/>
                                            </p:txEl>
                                          </p:spTgt>
                                        </p:tgtEl>
                                        <p:attrNameLst>
                                          <p:attrName>style.visibility</p:attrName>
                                        </p:attrNameLst>
                                      </p:cBhvr>
                                      <p:to>
                                        <p:strVal val="visible"/>
                                      </p:to>
                                    </p:set>
                                    <p:animEffect transition="in" filter="fade">
                                      <p:cBhvr>
                                        <p:cTn id="48"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60" name="Picture 12"/>
          <p:cNvPicPr>
            <a:picLocks noChangeAspect="1" noChangeArrowheads="1"/>
          </p:cNvPicPr>
          <p:nvPr/>
        </p:nvPicPr>
        <p:blipFill>
          <a:blip r:embed="rId3" cstate="print"/>
          <a:srcRect/>
          <a:stretch>
            <a:fillRect/>
          </a:stretch>
        </p:blipFill>
        <p:spPr bwMode="auto">
          <a:xfrm>
            <a:off x="4800600" y="3200400"/>
            <a:ext cx="4224338" cy="3052267"/>
          </a:xfrm>
          <a:prstGeom prst="rect">
            <a:avLst/>
          </a:prstGeom>
          <a:noFill/>
          <a:ln w="9525">
            <a:noFill/>
            <a:miter lim="800000"/>
            <a:headEnd/>
            <a:tailEnd/>
          </a:ln>
        </p:spPr>
      </p:pic>
      <p:pic>
        <p:nvPicPr>
          <p:cNvPr id="104459" name="Picture 11"/>
          <p:cNvPicPr>
            <a:picLocks noChangeAspect="1" noChangeArrowheads="1"/>
          </p:cNvPicPr>
          <p:nvPr/>
        </p:nvPicPr>
        <p:blipFill>
          <a:blip r:embed="rId4" cstate="print"/>
          <a:srcRect/>
          <a:stretch>
            <a:fillRect/>
          </a:stretch>
        </p:blipFill>
        <p:spPr bwMode="auto">
          <a:xfrm>
            <a:off x="152400" y="1295400"/>
            <a:ext cx="4506163" cy="28194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Emergence of Two-Tiered Pricing System</a:t>
            </a:r>
            <a:endParaRPr lang="en-US" dirty="0"/>
          </a:p>
        </p:txBody>
      </p:sp>
      <p:sp>
        <p:nvSpPr>
          <p:cNvPr id="5" name="TextBox 4"/>
          <p:cNvSpPr txBox="1"/>
          <p:nvPr/>
        </p:nvSpPr>
        <p:spPr>
          <a:xfrm>
            <a:off x="609600" y="914400"/>
            <a:ext cx="3048000" cy="369332"/>
          </a:xfrm>
          <a:prstGeom prst="rect">
            <a:avLst/>
          </a:prstGeom>
          <a:noFill/>
        </p:spPr>
        <p:txBody>
          <a:bodyPr wrap="square" rtlCol="0">
            <a:spAutoFit/>
          </a:bodyPr>
          <a:lstStyle/>
          <a:p>
            <a:r>
              <a:rPr lang="en-US" dirty="0" smtClean="0"/>
              <a:t>Apartments/Unit</a:t>
            </a:r>
            <a:endParaRPr lang="en-US" dirty="0"/>
          </a:p>
        </p:txBody>
      </p:sp>
      <p:sp>
        <p:nvSpPr>
          <p:cNvPr id="6" name="TextBox 5"/>
          <p:cNvSpPr txBox="1"/>
          <p:nvPr/>
        </p:nvSpPr>
        <p:spPr>
          <a:xfrm>
            <a:off x="5791200" y="2819400"/>
            <a:ext cx="2286000" cy="369332"/>
          </a:xfrm>
          <a:prstGeom prst="rect">
            <a:avLst/>
          </a:prstGeom>
          <a:noFill/>
        </p:spPr>
        <p:txBody>
          <a:bodyPr wrap="square" rtlCol="0">
            <a:spAutoFit/>
          </a:bodyPr>
          <a:lstStyle/>
          <a:p>
            <a:r>
              <a:rPr lang="en-US" dirty="0" smtClean="0"/>
              <a:t>Suburban Office/SF</a:t>
            </a:r>
            <a:endParaRPr lang="en-US" dirty="0"/>
          </a:p>
        </p:txBody>
      </p:sp>
      <p:pic>
        <p:nvPicPr>
          <p:cNvPr id="104456" name="Picture 8"/>
          <p:cNvPicPr>
            <a:picLocks noChangeAspect="1" noChangeArrowheads="1"/>
          </p:cNvPicPr>
          <p:nvPr/>
        </p:nvPicPr>
        <p:blipFill>
          <a:blip r:embed="rId5" cstate="print"/>
          <a:srcRect/>
          <a:stretch>
            <a:fillRect/>
          </a:stretch>
        </p:blipFill>
        <p:spPr bwMode="auto">
          <a:xfrm>
            <a:off x="5486400" y="1066800"/>
            <a:ext cx="2210975" cy="1628775"/>
          </a:xfrm>
          <a:prstGeom prst="rect">
            <a:avLst/>
          </a:prstGeom>
          <a:noFill/>
          <a:ln w="9525">
            <a:noFill/>
            <a:miter lim="800000"/>
            <a:headEnd/>
            <a:tailEnd/>
          </a:ln>
        </p:spPr>
      </p:pic>
      <p:sp>
        <p:nvSpPr>
          <p:cNvPr id="13" name="TextBox 12"/>
          <p:cNvSpPr txBox="1"/>
          <p:nvPr/>
        </p:nvSpPr>
        <p:spPr>
          <a:xfrm>
            <a:off x="6172200" y="3429000"/>
            <a:ext cx="838200" cy="369332"/>
          </a:xfrm>
          <a:prstGeom prst="rect">
            <a:avLst/>
          </a:prstGeom>
          <a:noFill/>
          <a:ln>
            <a:solidFill>
              <a:srgbClr val="002060"/>
            </a:solidFill>
          </a:ln>
        </p:spPr>
        <p:txBody>
          <a:bodyPr wrap="square" rtlCol="0">
            <a:spAutoFit/>
          </a:bodyPr>
          <a:lstStyle/>
          <a:p>
            <a:r>
              <a:rPr lang="en-US" dirty="0" smtClean="0">
                <a:solidFill>
                  <a:schemeClr val="accent6"/>
                </a:solidFill>
              </a:rPr>
              <a:t>Core</a:t>
            </a:r>
            <a:endParaRPr lang="en-US" dirty="0">
              <a:solidFill>
                <a:schemeClr val="accent6"/>
              </a:solidFill>
            </a:endParaRPr>
          </a:p>
        </p:txBody>
      </p:sp>
      <p:sp>
        <p:nvSpPr>
          <p:cNvPr id="14" name="TextBox 13"/>
          <p:cNvSpPr txBox="1"/>
          <p:nvPr/>
        </p:nvSpPr>
        <p:spPr>
          <a:xfrm>
            <a:off x="6205538" y="4419600"/>
            <a:ext cx="1219200" cy="369332"/>
          </a:xfrm>
          <a:prstGeom prst="rect">
            <a:avLst/>
          </a:prstGeom>
          <a:noFill/>
        </p:spPr>
        <p:txBody>
          <a:bodyPr wrap="square" rtlCol="0">
            <a:spAutoFit/>
          </a:bodyPr>
          <a:lstStyle/>
          <a:p>
            <a:r>
              <a:rPr lang="en-US" dirty="0" smtClean="0">
                <a:solidFill>
                  <a:srgbClr val="FF0000"/>
                </a:solidFill>
              </a:rPr>
              <a:t>Value-add</a:t>
            </a:r>
            <a:endParaRPr lang="en-US" dirty="0">
              <a:solidFill>
                <a:srgbClr val="FF0000"/>
              </a:solidFill>
            </a:endParaRPr>
          </a:p>
        </p:txBody>
      </p:sp>
      <p:sp>
        <p:nvSpPr>
          <p:cNvPr id="16" name="TextBox 15"/>
          <p:cNvSpPr txBox="1"/>
          <p:nvPr/>
        </p:nvSpPr>
        <p:spPr>
          <a:xfrm>
            <a:off x="3352800" y="1524000"/>
            <a:ext cx="838200" cy="369332"/>
          </a:xfrm>
          <a:prstGeom prst="rect">
            <a:avLst/>
          </a:prstGeom>
          <a:noFill/>
          <a:ln>
            <a:solidFill>
              <a:srgbClr val="002060"/>
            </a:solidFill>
          </a:ln>
        </p:spPr>
        <p:txBody>
          <a:bodyPr wrap="square" rtlCol="0">
            <a:spAutoFit/>
          </a:bodyPr>
          <a:lstStyle/>
          <a:p>
            <a:r>
              <a:rPr lang="en-US" dirty="0" smtClean="0">
                <a:solidFill>
                  <a:schemeClr val="accent6"/>
                </a:solidFill>
              </a:rPr>
              <a:t>Core</a:t>
            </a:r>
            <a:endParaRPr lang="en-US" dirty="0">
              <a:solidFill>
                <a:schemeClr val="accent6"/>
              </a:solidFill>
            </a:endParaRPr>
          </a:p>
        </p:txBody>
      </p:sp>
      <p:sp>
        <p:nvSpPr>
          <p:cNvPr id="17" name="TextBox 16"/>
          <p:cNvSpPr txBox="1"/>
          <p:nvPr/>
        </p:nvSpPr>
        <p:spPr>
          <a:xfrm>
            <a:off x="3581400" y="2362200"/>
            <a:ext cx="1219200" cy="369332"/>
          </a:xfrm>
          <a:prstGeom prst="rect">
            <a:avLst/>
          </a:prstGeom>
          <a:noFill/>
        </p:spPr>
        <p:txBody>
          <a:bodyPr wrap="square" rtlCol="0">
            <a:spAutoFit/>
          </a:bodyPr>
          <a:lstStyle/>
          <a:p>
            <a:r>
              <a:rPr lang="en-US" dirty="0" smtClean="0">
                <a:solidFill>
                  <a:srgbClr val="FF0000"/>
                </a:solidFill>
              </a:rPr>
              <a:t>Value-add</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4459"/>
                                        </p:tgtEl>
                                        <p:attrNameLst>
                                          <p:attrName>style.visibility</p:attrName>
                                        </p:attrNameLst>
                                      </p:cBhvr>
                                      <p:to>
                                        <p:strVal val="visible"/>
                                      </p:to>
                                    </p:set>
                                    <p:animEffect transition="in" filter="fade">
                                      <p:cBhvr>
                                        <p:cTn id="17" dur="1000"/>
                                        <p:tgtEl>
                                          <p:spTgt spid="104459"/>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4460"/>
                                        </p:tgtEl>
                                        <p:attrNameLst>
                                          <p:attrName>style.visibility</p:attrName>
                                        </p:attrNameLst>
                                      </p:cBhvr>
                                      <p:to>
                                        <p:strVal val="visible"/>
                                      </p:to>
                                    </p:set>
                                    <p:animEffect transition="in" filter="fade">
                                      <p:cBhvr>
                                        <p:cTn id="29" dur="1000"/>
                                        <p:tgtEl>
                                          <p:spTgt spid="104460"/>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3" grpId="0" animBg="1"/>
      <p:bldP spid="14" grpId="0"/>
      <p:bldP spid="16" grpId="0" animBg="1"/>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mtClean="0"/>
              <a:t>Presentation Overview</a:t>
            </a:r>
          </a:p>
        </p:txBody>
      </p:sp>
      <p:sp>
        <p:nvSpPr>
          <p:cNvPr id="4099" name="Rectangle 3"/>
          <p:cNvSpPr>
            <a:spLocks noGrp="1" noChangeArrowheads="1"/>
          </p:cNvSpPr>
          <p:nvPr>
            <p:ph idx="1"/>
          </p:nvPr>
        </p:nvSpPr>
        <p:spPr>
          <a:xfrm>
            <a:off x="0" y="1219200"/>
            <a:ext cx="9144000" cy="5257800"/>
          </a:xfrm>
        </p:spPr>
        <p:txBody>
          <a:bodyPr/>
          <a:lstStyle/>
          <a:p>
            <a:pPr eaLnBrk="1" hangingPunct="1">
              <a:lnSpc>
                <a:spcPct val="80000"/>
              </a:lnSpc>
            </a:pPr>
            <a:endParaRPr lang="en-US" sz="2800" dirty="0" smtClean="0"/>
          </a:p>
          <a:p>
            <a:pPr lvl="1" eaLnBrk="1" hangingPunct="1">
              <a:lnSpc>
                <a:spcPct val="80000"/>
              </a:lnSpc>
            </a:pPr>
            <a:r>
              <a:rPr lang="en-US" sz="2600" dirty="0" smtClean="0"/>
              <a:t>I: Macroeconomic Impact on Real Estate</a:t>
            </a:r>
          </a:p>
          <a:p>
            <a:pPr lvl="2" eaLnBrk="1" hangingPunct="1">
              <a:lnSpc>
                <a:spcPct val="80000"/>
              </a:lnSpc>
            </a:pPr>
            <a:endParaRPr lang="en-US" dirty="0" smtClean="0"/>
          </a:p>
          <a:p>
            <a:pPr lvl="2" eaLnBrk="1" hangingPunct="1">
              <a:lnSpc>
                <a:spcPct val="80000"/>
              </a:lnSpc>
            </a:pPr>
            <a:endParaRPr lang="en-US" dirty="0" smtClean="0"/>
          </a:p>
          <a:p>
            <a:pPr lvl="1" eaLnBrk="1" hangingPunct="1">
              <a:lnSpc>
                <a:spcPct val="80000"/>
              </a:lnSpc>
            </a:pPr>
            <a:r>
              <a:rPr lang="en-US" sz="2400" dirty="0" smtClean="0"/>
              <a:t>II: Capital Flows &amp; Real Estate</a:t>
            </a:r>
          </a:p>
          <a:p>
            <a:pPr lvl="1" eaLnBrk="1" hangingPunct="1">
              <a:lnSpc>
                <a:spcPct val="80000"/>
              </a:lnSpc>
            </a:pPr>
            <a:endParaRPr lang="en-US" sz="2400" dirty="0" smtClean="0"/>
          </a:p>
          <a:p>
            <a:pPr lvl="1" eaLnBrk="1" hangingPunct="1">
              <a:lnSpc>
                <a:spcPct val="80000"/>
              </a:lnSpc>
            </a:pPr>
            <a:endParaRPr lang="en-US" sz="2400" dirty="0" smtClean="0"/>
          </a:p>
          <a:p>
            <a:pPr lvl="1" eaLnBrk="1" hangingPunct="1">
              <a:lnSpc>
                <a:spcPct val="80000"/>
              </a:lnSpc>
            </a:pPr>
            <a:r>
              <a:rPr lang="en-US" sz="2400" dirty="0" smtClean="0"/>
              <a:t>III: Real Estate Market Fundamentals</a:t>
            </a:r>
          </a:p>
          <a:p>
            <a:pPr lvl="1" eaLnBrk="1" hangingPunct="1">
              <a:lnSpc>
                <a:spcPct val="80000"/>
              </a:lnSpc>
            </a:pPr>
            <a:endParaRPr lang="en-US" sz="2400" dirty="0" smtClean="0"/>
          </a:p>
          <a:p>
            <a:pPr lvl="2" eaLnBrk="1" hangingPunct="1">
              <a:lnSpc>
                <a:spcPct val="80000"/>
              </a:lnSpc>
            </a:pPr>
            <a:endParaRPr lang="en-US" dirty="0" smtClean="0"/>
          </a:p>
          <a:p>
            <a:pPr lvl="1" eaLnBrk="1" hangingPunct="1">
              <a:lnSpc>
                <a:spcPct val="80000"/>
              </a:lnSpc>
            </a:pPr>
            <a:r>
              <a:rPr lang="en-US" sz="2400" dirty="0" smtClean="0"/>
              <a:t>IV: Implications for Seattle Real Estate</a:t>
            </a:r>
          </a:p>
          <a:p>
            <a:pPr lvl="1" eaLnBrk="1" hangingPunct="1">
              <a:lnSpc>
                <a:spcPct val="80000"/>
              </a:lnSpc>
            </a:pPr>
            <a:endParaRPr lang="en-US" sz="2800" dirty="0" smtClean="0"/>
          </a:p>
          <a:p>
            <a:pPr lvl="1" eaLnBrk="1" hangingPunct="1">
              <a:lnSpc>
                <a:spcPct val="80000"/>
              </a:lnSpc>
            </a:pPr>
            <a:endParaRPr lang="en-US" sz="2800" dirty="0"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228600" y="381000"/>
            <a:ext cx="7162800" cy="533400"/>
          </a:xfrm>
        </p:spPr>
        <p:txBody>
          <a:bodyPr/>
          <a:lstStyle/>
          <a:p>
            <a:r>
              <a:rPr lang="en-US" dirty="0" smtClean="0"/>
              <a:t>Commercial Mortgage Capital</a:t>
            </a:r>
          </a:p>
        </p:txBody>
      </p:sp>
      <p:sp>
        <p:nvSpPr>
          <p:cNvPr id="26627" name="Content Placeholder 2"/>
          <p:cNvSpPr>
            <a:spLocks noGrp="1"/>
          </p:cNvSpPr>
          <p:nvPr>
            <p:ph idx="1"/>
          </p:nvPr>
        </p:nvSpPr>
        <p:spPr>
          <a:xfrm>
            <a:off x="152400" y="1219200"/>
            <a:ext cx="8458200" cy="4953000"/>
          </a:xfrm>
        </p:spPr>
        <p:txBody>
          <a:bodyPr/>
          <a:lstStyle/>
          <a:p>
            <a:r>
              <a:rPr lang="en-US" dirty="0" smtClean="0"/>
              <a:t>Tightened Credit</a:t>
            </a:r>
          </a:p>
          <a:p>
            <a:pPr lvl="1"/>
            <a:r>
              <a:rPr lang="en-US" dirty="0" smtClean="0"/>
              <a:t>DCRs: pressure on income</a:t>
            </a:r>
          </a:p>
          <a:p>
            <a:pPr lvl="1"/>
            <a:r>
              <a:rPr lang="en-US" dirty="0" smtClean="0"/>
              <a:t>LVs: Reduced; equity risk exposures</a:t>
            </a:r>
          </a:p>
          <a:p>
            <a:pPr lvl="1"/>
            <a:r>
              <a:rPr lang="en-US" dirty="0" smtClean="0"/>
              <a:t>Risk Rebirth: recourse debt</a:t>
            </a:r>
          </a:p>
          <a:p>
            <a:r>
              <a:rPr lang="en-US" dirty="0" smtClean="0"/>
              <a:t>Outlook</a:t>
            </a:r>
          </a:p>
          <a:p>
            <a:pPr lvl="1"/>
            <a:r>
              <a:rPr lang="en-US" dirty="0" smtClean="0"/>
              <a:t>Impending Crisis</a:t>
            </a:r>
          </a:p>
          <a:p>
            <a:pPr lvl="1"/>
            <a:r>
              <a:rPr lang="en-US" dirty="0" smtClean="0"/>
              <a:t>Flight to quality</a:t>
            </a:r>
          </a:p>
          <a:p>
            <a:pPr lvl="1"/>
            <a:r>
              <a:rPr lang="en-US" dirty="0" smtClean="0"/>
              <a:t>Tighter; increased equity and recourse</a:t>
            </a:r>
          </a:p>
          <a:p>
            <a:pPr lvl="1"/>
            <a:r>
              <a:rPr lang="en-US" dirty="0" smtClean="0"/>
              <a:t>Meaner; more aggressive foreclosures</a:t>
            </a:r>
          </a:p>
          <a:p>
            <a:r>
              <a:rPr lang="en-US" dirty="0" smtClean="0"/>
              <a:t>Opportunities</a:t>
            </a:r>
          </a:p>
          <a:p>
            <a:pPr lvl="1"/>
            <a:r>
              <a:rPr lang="en-US" dirty="0" smtClean="0"/>
              <a:t>Selective, lower risk, seasoned assets</a:t>
            </a:r>
          </a:p>
          <a:p>
            <a:pPr lvl="1"/>
            <a:r>
              <a:rPr lang="en-US" dirty="0" smtClean="0"/>
              <a:t>Creative financing: convertible debt</a:t>
            </a:r>
          </a:p>
          <a:p>
            <a:pPr lvl="1"/>
            <a:endParaRPr lang="en-US" dirty="0" smtClean="0"/>
          </a:p>
          <a:p>
            <a:pPr lvl="1"/>
            <a:endParaRPr lang="en-US" dirty="0" smtClean="0"/>
          </a:p>
        </p:txBody>
      </p:sp>
      <p:pic>
        <p:nvPicPr>
          <p:cNvPr id="7" name="Picture 20"/>
          <p:cNvPicPr>
            <a:picLocks noChangeAspect="1" noChangeArrowheads="1"/>
          </p:cNvPicPr>
          <p:nvPr/>
        </p:nvPicPr>
        <p:blipFill>
          <a:blip r:embed="rId3" cstate="print"/>
          <a:srcRect/>
          <a:stretch>
            <a:fillRect/>
          </a:stretch>
        </p:blipFill>
        <p:spPr bwMode="auto">
          <a:xfrm>
            <a:off x="5313859" y="3657600"/>
            <a:ext cx="3830141" cy="2667000"/>
          </a:xfrm>
          <a:prstGeom prst="rect">
            <a:avLst/>
          </a:prstGeom>
          <a:noFill/>
          <a:ln w="9525">
            <a:noFill/>
            <a:miter lim="800000"/>
            <a:headEnd/>
            <a:tailEnd/>
          </a:ln>
          <a:effectLst/>
        </p:spPr>
      </p:pic>
      <p:pic>
        <p:nvPicPr>
          <p:cNvPr id="111617" name="Picture 1"/>
          <p:cNvPicPr>
            <a:picLocks noChangeAspect="1" noChangeArrowheads="1"/>
          </p:cNvPicPr>
          <p:nvPr/>
        </p:nvPicPr>
        <p:blipFill>
          <a:blip r:embed="rId4" cstate="print"/>
          <a:srcRect/>
          <a:stretch>
            <a:fillRect/>
          </a:stretch>
        </p:blipFill>
        <p:spPr bwMode="auto">
          <a:xfrm>
            <a:off x="5163243" y="914400"/>
            <a:ext cx="3752157" cy="2628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627">
                                            <p:txEl>
                                              <p:pRg st="1" end="1"/>
                                            </p:txEl>
                                          </p:spTgt>
                                        </p:tgtEl>
                                        <p:attrNameLst>
                                          <p:attrName>style.visibility</p:attrName>
                                        </p:attrNameLst>
                                      </p:cBhvr>
                                      <p:to>
                                        <p:strVal val="visible"/>
                                      </p:to>
                                    </p:set>
                                    <p:animEffect transition="in" filter="fade">
                                      <p:cBhvr>
                                        <p:cTn id="7" dur="1000"/>
                                        <p:tgtEl>
                                          <p:spTgt spid="26627">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6627">
                                            <p:txEl>
                                              <p:pRg st="2" end="2"/>
                                            </p:txEl>
                                          </p:spTgt>
                                        </p:tgtEl>
                                        <p:attrNameLst>
                                          <p:attrName>style.visibility</p:attrName>
                                        </p:attrNameLst>
                                      </p:cBhvr>
                                      <p:to>
                                        <p:strVal val="visible"/>
                                      </p:to>
                                    </p:set>
                                    <p:animEffect transition="in" filter="fade">
                                      <p:cBhvr>
                                        <p:cTn id="10" dur="1000"/>
                                        <p:tgtEl>
                                          <p:spTgt spid="26627">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6627">
                                            <p:txEl>
                                              <p:pRg st="3" end="3"/>
                                            </p:txEl>
                                          </p:spTgt>
                                        </p:tgtEl>
                                        <p:attrNameLst>
                                          <p:attrName>style.visibility</p:attrName>
                                        </p:attrNameLst>
                                      </p:cBhvr>
                                      <p:to>
                                        <p:strVal val="visible"/>
                                      </p:to>
                                    </p:set>
                                    <p:animEffect transition="in" filter="fade">
                                      <p:cBhvr>
                                        <p:cTn id="13" dur="1000"/>
                                        <p:tgtEl>
                                          <p:spTgt spid="26627">
                                            <p:txEl>
                                              <p:pRg st="3" end="3"/>
                                            </p:txEl>
                                          </p:spTgt>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11617"/>
                                        </p:tgtEl>
                                        <p:attrNameLst>
                                          <p:attrName>style.visibility</p:attrName>
                                        </p:attrNameLst>
                                      </p:cBhvr>
                                      <p:to>
                                        <p:strVal val="visible"/>
                                      </p:to>
                                    </p:set>
                                    <p:animEffect transition="in" filter="fade">
                                      <p:cBhvr>
                                        <p:cTn id="17" dur="2000"/>
                                        <p:tgtEl>
                                          <p:spTgt spid="1116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627">
                                            <p:txEl>
                                              <p:pRg st="5" end="5"/>
                                            </p:txEl>
                                          </p:spTgt>
                                        </p:tgtEl>
                                        <p:attrNameLst>
                                          <p:attrName>style.visibility</p:attrName>
                                        </p:attrNameLst>
                                      </p:cBhvr>
                                      <p:to>
                                        <p:strVal val="visible"/>
                                      </p:to>
                                    </p:set>
                                    <p:animEffect transition="in" filter="fade">
                                      <p:cBhvr>
                                        <p:cTn id="22" dur="1000"/>
                                        <p:tgtEl>
                                          <p:spTgt spid="2662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627">
                                            <p:txEl>
                                              <p:pRg st="6" end="6"/>
                                            </p:txEl>
                                          </p:spTgt>
                                        </p:tgtEl>
                                        <p:attrNameLst>
                                          <p:attrName>style.visibility</p:attrName>
                                        </p:attrNameLst>
                                      </p:cBhvr>
                                      <p:to>
                                        <p:strVal val="visible"/>
                                      </p:to>
                                    </p:set>
                                    <p:animEffect transition="in" filter="fade">
                                      <p:cBhvr>
                                        <p:cTn id="27" dur="1000"/>
                                        <p:tgtEl>
                                          <p:spTgt spid="26627">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6627">
                                            <p:txEl>
                                              <p:pRg st="7" end="7"/>
                                            </p:txEl>
                                          </p:spTgt>
                                        </p:tgtEl>
                                        <p:attrNameLst>
                                          <p:attrName>style.visibility</p:attrName>
                                        </p:attrNameLst>
                                      </p:cBhvr>
                                      <p:to>
                                        <p:strVal val="visible"/>
                                      </p:to>
                                    </p:set>
                                    <p:animEffect transition="in" filter="fade">
                                      <p:cBhvr>
                                        <p:cTn id="30" dur="1000"/>
                                        <p:tgtEl>
                                          <p:spTgt spid="26627">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6627">
                                            <p:txEl>
                                              <p:pRg st="8" end="8"/>
                                            </p:txEl>
                                          </p:spTgt>
                                        </p:tgtEl>
                                        <p:attrNameLst>
                                          <p:attrName>style.visibility</p:attrName>
                                        </p:attrNameLst>
                                      </p:cBhvr>
                                      <p:to>
                                        <p:strVal val="visible"/>
                                      </p:to>
                                    </p:set>
                                    <p:animEffect transition="in" filter="fade">
                                      <p:cBhvr>
                                        <p:cTn id="33" dur="1000"/>
                                        <p:tgtEl>
                                          <p:spTgt spid="26627">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6627">
                                            <p:txEl>
                                              <p:pRg st="10" end="10"/>
                                            </p:txEl>
                                          </p:spTgt>
                                        </p:tgtEl>
                                        <p:attrNameLst>
                                          <p:attrName>style.visibility</p:attrName>
                                        </p:attrNameLst>
                                      </p:cBhvr>
                                      <p:to>
                                        <p:strVal val="visible"/>
                                      </p:to>
                                    </p:set>
                                    <p:animEffect transition="in" filter="fade">
                                      <p:cBhvr>
                                        <p:cTn id="38" dur="1000"/>
                                        <p:tgtEl>
                                          <p:spTgt spid="26627">
                                            <p:txEl>
                                              <p:pRg st="10" end="10"/>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26627">
                                            <p:txEl>
                                              <p:pRg st="11" end="11"/>
                                            </p:txEl>
                                          </p:spTgt>
                                        </p:tgtEl>
                                        <p:attrNameLst>
                                          <p:attrName>style.visibility</p:attrName>
                                        </p:attrNameLst>
                                      </p:cBhvr>
                                      <p:to>
                                        <p:strVal val="visible"/>
                                      </p:to>
                                    </p:set>
                                    <p:animEffect transition="in" filter="fade">
                                      <p:cBhvr>
                                        <p:cTn id="41" dur="1000"/>
                                        <p:tgtEl>
                                          <p:spTgt spid="2662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381000"/>
            <a:ext cx="7391400" cy="533400"/>
          </a:xfrm>
        </p:spPr>
        <p:txBody>
          <a:bodyPr/>
          <a:lstStyle/>
          <a:p>
            <a:r>
              <a:rPr lang="en-US" dirty="0" smtClean="0"/>
              <a:t>Capital Market Clouds: Distressed Assets</a:t>
            </a:r>
            <a:endParaRPr lang="en-US" dirty="0"/>
          </a:p>
        </p:txBody>
      </p:sp>
      <p:pic>
        <p:nvPicPr>
          <p:cNvPr id="154626" name="Picture 2"/>
          <p:cNvPicPr>
            <a:picLocks noChangeAspect="1" noChangeArrowheads="1"/>
          </p:cNvPicPr>
          <p:nvPr/>
        </p:nvPicPr>
        <p:blipFill>
          <a:blip r:embed="rId3" cstate="print"/>
          <a:srcRect/>
          <a:stretch>
            <a:fillRect/>
          </a:stretch>
        </p:blipFill>
        <p:spPr bwMode="auto">
          <a:xfrm>
            <a:off x="152400" y="2994513"/>
            <a:ext cx="4343400" cy="3215787"/>
          </a:xfrm>
          <a:prstGeom prst="rect">
            <a:avLst/>
          </a:prstGeom>
          <a:noFill/>
          <a:ln w="9525">
            <a:noFill/>
            <a:miter lim="800000"/>
            <a:headEnd/>
            <a:tailEnd/>
          </a:ln>
        </p:spPr>
      </p:pic>
      <p:pic>
        <p:nvPicPr>
          <p:cNvPr id="154627" name="Picture 3"/>
          <p:cNvPicPr>
            <a:picLocks noChangeAspect="1" noChangeArrowheads="1"/>
          </p:cNvPicPr>
          <p:nvPr/>
        </p:nvPicPr>
        <p:blipFill>
          <a:blip r:embed="rId4" cstate="print"/>
          <a:srcRect/>
          <a:stretch>
            <a:fillRect/>
          </a:stretch>
        </p:blipFill>
        <p:spPr bwMode="auto">
          <a:xfrm>
            <a:off x="4631825" y="1066800"/>
            <a:ext cx="4359775" cy="3657600"/>
          </a:xfrm>
          <a:prstGeom prst="rect">
            <a:avLst/>
          </a:prstGeom>
          <a:noFill/>
          <a:ln w="9525">
            <a:noFill/>
            <a:miter lim="800000"/>
            <a:headEnd/>
            <a:tailEnd/>
          </a:ln>
        </p:spPr>
      </p:pic>
      <p:sp>
        <p:nvSpPr>
          <p:cNvPr id="6" name="TextBox 5"/>
          <p:cNvSpPr txBox="1"/>
          <p:nvPr/>
        </p:nvSpPr>
        <p:spPr>
          <a:xfrm>
            <a:off x="533400" y="2373868"/>
            <a:ext cx="3733800" cy="369332"/>
          </a:xfrm>
          <a:prstGeom prst="rect">
            <a:avLst/>
          </a:prstGeom>
          <a:noFill/>
        </p:spPr>
        <p:txBody>
          <a:bodyPr wrap="square" rtlCol="0">
            <a:spAutoFit/>
          </a:bodyPr>
          <a:lstStyle/>
          <a:p>
            <a:r>
              <a:rPr lang="en-US" dirty="0" smtClean="0"/>
              <a:t>Distressed and Resolved Assets</a:t>
            </a:r>
            <a:endParaRPr lang="en-US" dirty="0"/>
          </a:p>
        </p:txBody>
      </p:sp>
      <p:sp>
        <p:nvSpPr>
          <p:cNvPr id="7" name="TextBox 6"/>
          <p:cNvSpPr txBox="1"/>
          <p:nvPr/>
        </p:nvSpPr>
        <p:spPr>
          <a:xfrm>
            <a:off x="4953000" y="5181600"/>
            <a:ext cx="3733800" cy="369332"/>
          </a:xfrm>
          <a:prstGeom prst="rect">
            <a:avLst/>
          </a:prstGeom>
          <a:noFill/>
        </p:spPr>
        <p:txBody>
          <a:bodyPr wrap="square" rtlCol="0">
            <a:spAutoFit/>
          </a:bodyPr>
          <a:lstStyle/>
          <a:p>
            <a:r>
              <a:rPr lang="en-US" dirty="0" smtClean="0"/>
              <a:t>Downstream risk of a flood….</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4627"/>
                                        </p:tgtEl>
                                        <p:attrNameLst>
                                          <p:attrName>style.visibility</p:attrName>
                                        </p:attrNameLst>
                                      </p:cBhvr>
                                      <p:to>
                                        <p:strVal val="visible"/>
                                      </p:to>
                                    </p:set>
                                    <p:animEffect transition="in" filter="fade">
                                      <p:cBhvr>
                                        <p:cTn id="7" dur="1000"/>
                                        <p:tgtEl>
                                          <p:spTgt spid="154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REITs</a:t>
            </a:r>
          </a:p>
          <a:p>
            <a:pPr lvl="1"/>
            <a:r>
              <a:rPr lang="en-US" dirty="0" smtClean="0"/>
              <a:t>Have reversed downward spiral</a:t>
            </a:r>
          </a:p>
          <a:p>
            <a:pPr lvl="1"/>
            <a:r>
              <a:rPr lang="en-US" dirty="0" smtClean="0"/>
              <a:t>Significant new capital raised through Sept 2009</a:t>
            </a:r>
          </a:p>
          <a:p>
            <a:pPr lvl="1"/>
            <a:r>
              <a:rPr lang="en-US" dirty="0" smtClean="0"/>
              <a:t>Low Dividends suggest accretive opportunities</a:t>
            </a:r>
          </a:p>
          <a:p>
            <a:r>
              <a:rPr lang="en-US" dirty="0" smtClean="0"/>
              <a:t>Global Investors</a:t>
            </a:r>
          </a:p>
          <a:p>
            <a:pPr lvl="1"/>
            <a:r>
              <a:rPr lang="en-US" dirty="0" smtClean="0"/>
              <a:t>Western European</a:t>
            </a:r>
          </a:p>
          <a:p>
            <a:pPr lvl="1"/>
            <a:r>
              <a:rPr lang="en-US" dirty="0" smtClean="0"/>
              <a:t>Middle East</a:t>
            </a:r>
          </a:p>
          <a:p>
            <a:pPr lvl="1"/>
            <a:r>
              <a:rPr lang="en-US" dirty="0" smtClean="0"/>
              <a:t>Asia/Australia</a:t>
            </a:r>
          </a:p>
          <a:p>
            <a:r>
              <a:rPr lang="en-US" dirty="0" smtClean="0"/>
              <a:t>Domestic Funds</a:t>
            </a:r>
          </a:p>
          <a:p>
            <a:pPr lvl="1"/>
            <a:r>
              <a:rPr lang="en-US" dirty="0" smtClean="0"/>
              <a:t>Significant growth </a:t>
            </a:r>
            <a:r>
              <a:rPr lang="en-US" dirty="0" err="1" smtClean="0"/>
              <a:t>inUS</a:t>
            </a:r>
            <a:endParaRPr lang="en-US" dirty="0" smtClean="0"/>
          </a:p>
          <a:p>
            <a:pPr lvl="1"/>
            <a:r>
              <a:rPr lang="en-US" dirty="0" smtClean="0"/>
              <a:t>New Opportunity Funds</a:t>
            </a:r>
          </a:p>
          <a:p>
            <a:pPr lvl="1"/>
            <a:r>
              <a:rPr lang="en-US" dirty="0" smtClean="0"/>
              <a:t>New Value-Plus Funds</a:t>
            </a:r>
          </a:p>
          <a:p>
            <a:endParaRPr lang="en-US" dirty="0" smtClean="0"/>
          </a:p>
        </p:txBody>
      </p:sp>
      <p:sp>
        <p:nvSpPr>
          <p:cNvPr id="3" name="Title 2"/>
          <p:cNvSpPr>
            <a:spLocks noGrp="1"/>
          </p:cNvSpPr>
          <p:nvPr>
            <p:ph type="title"/>
          </p:nvPr>
        </p:nvSpPr>
        <p:spPr/>
        <p:txBody>
          <a:bodyPr/>
          <a:lstStyle/>
          <a:p>
            <a:r>
              <a:rPr lang="en-US" dirty="0" smtClean="0"/>
              <a:t>Players in Distressed Asset Market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1000"/>
                                        <p:tgtEl>
                                          <p:spTgt spid="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1000"/>
                                        <p:tgtEl>
                                          <p:spTgt spid="2">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5" end="5"/>
                                            </p:txEl>
                                          </p:spTgt>
                                        </p:tgtEl>
                                        <p:attrNameLst>
                                          <p:attrName>style.visibility</p:attrName>
                                        </p:attrNameLst>
                                      </p:cBhvr>
                                      <p:to>
                                        <p:strVal val="visible"/>
                                      </p:to>
                                    </p:set>
                                    <p:animEffect transition="in" filter="fade">
                                      <p:cBhvr>
                                        <p:cTn id="18" dur="1000"/>
                                        <p:tgtEl>
                                          <p:spTgt spid="2">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Effect transition="in" filter="fade">
                                      <p:cBhvr>
                                        <p:cTn id="21" dur="1000"/>
                                        <p:tgtEl>
                                          <p:spTgt spid="2">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7" end="7"/>
                                            </p:txEl>
                                          </p:spTgt>
                                        </p:tgtEl>
                                        <p:attrNameLst>
                                          <p:attrName>style.visibility</p:attrName>
                                        </p:attrNameLst>
                                      </p:cBhvr>
                                      <p:to>
                                        <p:strVal val="visible"/>
                                      </p:to>
                                    </p:set>
                                    <p:animEffect transition="in" filter="fade">
                                      <p:cBhvr>
                                        <p:cTn id="24" dur="1000"/>
                                        <p:tgtEl>
                                          <p:spTgt spid="2">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animEffect transition="in" filter="fade">
                                      <p:cBhvr>
                                        <p:cTn id="29" dur="1000"/>
                                        <p:tgtEl>
                                          <p:spTgt spid="2">
                                            <p:txEl>
                                              <p:pRg st="9" end="9"/>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
                                            <p:txEl>
                                              <p:pRg st="10" end="10"/>
                                            </p:txEl>
                                          </p:spTgt>
                                        </p:tgtEl>
                                        <p:attrNameLst>
                                          <p:attrName>style.visibility</p:attrName>
                                        </p:attrNameLst>
                                      </p:cBhvr>
                                      <p:to>
                                        <p:strVal val="visible"/>
                                      </p:to>
                                    </p:set>
                                    <p:animEffect transition="in" filter="fade">
                                      <p:cBhvr>
                                        <p:cTn id="32" dur="1000"/>
                                        <p:tgtEl>
                                          <p:spTgt spid="2">
                                            <p:txEl>
                                              <p:pRg st="10" end="1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
                                            <p:txEl>
                                              <p:pRg st="11" end="11"/>
                                            </p:txEl>
                                          </p:spTgt>
                                        </p:tgtEl>
                                        <p:attrNameLst>
                                          <p:attrName>style.visibility</p:attrName>
                                        </p:attrNameLst>
                                      </p:cBhvr>
                                      <p:to>
                                        <p:strVal val="visible"/>
                                      </p:to>
                                    </p:set>
                                    <p:animEffect transition="in" filter="fade">
                                      <p:cBhvr>
                                        <p:cTn id="35" dur="10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dirty="0" smtClean="0"/>
              <a:t>Part III: Spatial Market Fundamentals</a:t>
            </a:r>
          </a:p>
        </p:txBody>
      </p:sp>
      <p:sp>
        <p:nvSpPr>
          <p:cNvPr id="35850" name="Rectangle 9"/>
          <p:cNvSpPr>
            <a:spLocks noChangeArrowheads="1"/>
          </p:cNvSpPr>
          <p:nvPr/>
        </p:nvSpPr>
        <p:spPr bwMode="auto">
          <a:xfrm>
            <a:off x="3352800" y="1447800"/>
            <a:ext cx="2590800" cy="4724400"/>
          </a:xfrm>
          <a:prstGeom prst="rect">
            <a:avLst/>
          </a:prstGeom>
          <a:noFill/>
          <a:ln w="9525">
            <a:noFill/>
            <a:miter lim="800000"/>
            <a:headEnd/>
            <a:tailEnd/>
          </a:ln>
        </p:spPr>
        <p:txBody>
          <a:bodyPr/>
          <a:lstStyle/>
          <a:p>
            <a:pPr marL="342900" indent="-342900" algn="ctr">
              <a:spcBef>
                <a:spcPct val="20000"/>
              </a:spcBef>
            </a:pPr>
            <a:r>
              <a:rPr lang="en-US" b="0" i="0" dirty="0" smtClean="0">
                <a:solidFill>
                  <a:schemeClr val="bg1">
                    <a:lumMod val="40000"/>
                    <a:lumOff val="60000"/>
                  </a:schemeClr>
                </a:solidFill>
                <a:latin typeface="+mn-lt"/>
              </a:rPr>
              <a:t>2009 Spatial </a:t>
            </a:r>
            <a:r>
              <a:rPr lang="en-US" b="0" i="0" dirty="0">
                <a:solidFill>
                  <a:schemeClr val="bg1">
                    <a:lumMod val="40000"/>
                    <a:lumOff val="60000"/>
                  </a:schemeClr>
                </a:solidFill>
                <a:latin typeface="+mn-lt"/>
              </a:rPr>
              <a:t>Market</a:t>
            </a:r>
          </a:p>
          <a:p>
            <a:pPr marL="342900" indent="-342900" algn="ctr">
              <a:spcBef>
                <a:spcPct val="20000"/>
              </a:spcBef>
            </a:pPr>
            <a:endParaRPr lang="en-US" b="0" i="0" dirty="0">
              <a:solidFill>
                <a:schemeClr val="bg1">
                  <a:lumMod val="40000"/>
                  <a:lumOff val="60000"/>
                </a:schemeClr>
              </a:solidFill>
              <a:latin typeface="+mn-lt"/>
            </a:endParaRPr>
          </a:p>
          <a:p>
            <a:pPr marL="342900" indent="-342900" algn="ctr">
              <a:spcBef>
                <a:spcPct val="20000"/>
              </a:spcBef>
            </a:pPr>
            <a:endParaRPr lang="en-US" b="0" i="0" dirty="0">
              <a:solidFill>
                <a:schemeClr val="bg1">
                  <a:lumMod val="40000"/>
                  <a:lumOff val="60000"/>
                </a:schemeClr>
              </a:solidFill>
              <a:latin typeface="+mn-lt"/>
            </a:endParaRPr>
          </a:p>
          <a:p>
            <a:pPr marL="342900" indent="-342900">
              <a:spcBef>
                <a:spcPct val="20000"/>
              </a:spcBef>
              <a:buFontTx/>
              <a:buChar char="•"/>
            </a:pPr>
            <a:r>
              <a:rPr lang="en-US" b="0" i="0" dirty="0">
                <a:solidFill>
                  <a:schemeClr val="bg1">
                    <a:lumMod val="40000"/>
                    <a:lumOff val="60000"/>
                  </a:schemeClr>
                </a:solidFill>
                <a:latin typeface="+mn-lt"/>
              </a:rPr>
              <a:t>Fundamentals continue to weaken mirroring economy</a:t>
            </a:r>
          </a:p>
          <a:p>
            <a:pPr marL="342900" indent="-342900">
              <a:spcBef>
                <a:spcPct val="20000"/>
              </a:spcBef>
              <a:buFontTx/>
              <a:buChar char="•"/>
            </a:pPr>
            <a:endParaRPr lang="en-US" b="0" i="0" dirty="0">
              <a:solidFill>
                <a:schemeClr val="bg1">
                  <a:lumMod val="40000"/>
                  <a:lumOff val="60000"/>
                </a:schemeClr>
              </a:solidFill>
              <a:latin typeface="+mn-lt"/>
            </a:endParaRPr>
          </a:p>
          <a:p>
            <a:pPr marL="342900" indent="-342900">
              <a:spcBef>
                <a:spcPct val="20000"/>
              </a:spcBef>
              <a:buFontTx/>
              <a:buChar char="•"/>
            </a:pPr>
            <a:r>
              <a:rPr lang="en-US" b="0" i="0" dirty="0">
                <a:solidFill>
                  <a:schemeClr val="bg1">
                    <a:lumMod val="40000"/>
                    <a:lumOff val="60000"/>
                  </a:schemeClr>
                </a:solidFill>
                <a:latin typeface="+mn-lt"/>
              </a:rPr>
              <a:t>Vacancy rates rising, rents softening</a:t>
            </a:r>
            <a:br>
              <a:rPr lang="en-US" b="0" i="0" dirty="0">
                <a:solidFill>
                  <a:schemeClr val="bg1">
                    <a:lumMod val="40000"/>
                    <a:lumOff val="60000"/>
                  </a:schemeClr>
                </a:solidFill>
                <a:latin typeface="+mn-lt"/>
              </a:rPr>
            </a:br>
            <a:endParaRPr lang="en-US" b="0" i="0" dirty="0">
              <a:solidFill>
                <a:schemeClr val="bg1">
                  <a:lumMod val="40000"/>
                  <a:lumOff val="60000"/>
                </a:schemeClr>
              </a:solidFill>
              <a:latin typeface="+mn-lt"/>
            </a:endParaRPr>
          </a:p>
          <a:p>
            <a:pPr marL="342900" indent="-342900">
              <a:spcBef>
                <a:spcPct val="20000"/>
              </a:spcBef>
              <a:buFontTx/>
              <a:buChar char="•"/>
            </a:pPr>
            <a:r>
              <a:rPr lang="en-US" b="0" i="0" dirty="0">
                <a:solidFill>
                  <a:schemeClr val="bg1">
                    <a:lumMod val="40000"/>
                    <a:lumOff val="60000"/>
                  </a:schemeClr>
                </a:solidFill>
                <a:latin typeface="+mn-lt"/>
              </a:rPr>
              <a:t>Stagnating demand, tempered recovery</a:t>
            </a:r>
          </a:p>
        </p:txBody>
      </p:sp>
      <p:sp>
        <p:nvSpPr>
          <p:cNvPr id="14" name="Rectangle 13"/>
          <p:cNvSpPr/>
          <p:nvPr/>
        </p:nvSpPr>
        <p:spPr>
          <a:xfrm>
            <a:off x="6324600" y="1407616"/>
            <a:ext cx="2743200" cy="3748719"/>
          </a:xfrm>
          <a:prstGeom prst="rect">
            <a:avLst/>
          </a:prstGeom>
        </p:spPr>
        <p:txBody>
          <a:bodyPr wrap="square">
            <a:spAutoFit/>
          </a:bodyPr>
          <a:lstStyle/>
          <a:p>
            <a:pPr marL="342900" indent="-342900" algn="ctr">
              <a:spcBef>
                <a:spcPct val="20000"/>
              </a:spcBef>
            </a:pPr>
            <a:r>
              <a:rPr lang="en-US" b="0" i="0" dirty="0" smtClean="0">
                <a:solidFill>
                  <a:schemeClr val="tx2"/>
                </a:solidFill>
                <a:latin typeface="+mj-lt"/>
              </a:rPr>
              <a:t>2010 Spatial Market</a:t>
            </a:r>
          </a:p>
          <a:p>
            <a:pPr marL="342900" indent="-342900" algn="ctr">
              <a:spcBef>
                <a:spcPct val="20000"/>
              </a:spcBef>
            </a:pPr>
            <a:endParaRPr lang="en-US" b="0" i="0" dirty="0" smtClean="0">
              <a:solidFill>
                <a:schemeClr val="tx2"/>
              </a:solidFill>
              <a:latin typeface="+mj-lt"/>
            </a:endParaRPr>
          </a:p>
          <a:p>
            <a:pPr marL="342900" indent="-342900" algn="ctr">
              <a:spcBef>
                <a:spcPct val="20000"/>
              </a:spcBef>
            </a:pPr>
            <a:endParaRPr lang="en-US" b="0" i="0" dirty="0" smtClean="0">
              <a:solidFill>
                <a:schemeClr val="tx2"/>
              </a:solidFill>
              <a:latin typeface="+mj-lt"/>
            </a:endParaRPr>
          </a:p>
          <a:p>
            <a:pPr marL="342900" indent="-342900">
              <a:spcBef>
                <a:spcPct val="20000"/>
              </a:spcBef>
              <a:buFontTx/>
              <a:buChar char="•"/>
            </a:pPr>
            <a:r>
              <a:rPr lang="en-US" b="0" i="0" dirty="0" smtClean="0">
                <a:solidFill>
                  <a:schemeClr val="tx2"/>
                </a:solidFill>
                <a:latin typeface="+mj-lt"/>
              </a:rPr>
              <a:t>Still weakening, negative absorption; more downside risk</a:t>
            </a:r>
          </a:p>
          <a:p>
            <a:pPr marL="342900" indent="-342900">
              <a:spcBef>
                <a:spcPct val="20000"/>
              </a:spcBef>
              <a:buFontTx/>
              <a:buChar char="•"/>
            </a:pPr>
            <a:endParaRPr lang="en-US" b="0" i="0" dirty="0" smtClean="0">
              <a:solidFill>
                <a:schemeClr val="tx2"/>
              </a:solidFill>
              <a:latin typeface="+mj-lt"/>
            </a:endParaRPr>
          </a:p>
          <a:p>
            <a:pPr marL="342900" indent="-342900">
              <a:spcBef>
                <a:spcPct val="20000"/>
              </a:spcBef>
              <a:buFontTx/>
              <a:buChar char="•"/>
            </a:pPr>
            <a:r>
              <a:rPr lang="en-US" b="0" i="0" dirty="0" smtClean="0">
                <a:solidFill>
                  <a:schemeClr val="tx2"/>
                </a:solidFill>
                <a:latin typeface="+mj-lt"/>
              </a:rPr>
              <a:t>Vacancy rates pushing records, rents declining</a:t>
            </a:r>
            <a:br>
              <a:rPr lang="en-US" b="0" i="0" dirty="0" smtClean="0">
                <a:solidFill>
                  <a:schemeClr val="tx2"/>
                </a:solidFill>
                <a:latin typeface="+mj-lt"/>
              </a:rPr>
            </a:br>
            <a:endParaRPr lang="en-US" b="0" i="0" dirty="0" smtClean="0">
              <a:solidFill>
                <a:schemeClr val="tx2"/>
              </a:solidFill>
              <a:latin typeface="+mj-lt"/>
            </a:endParaRPr>
          </a:p>
          <a:p>
            <a:pPr marL="342900" indent="-342900">
              <a:spcBef>
                <a:spcPct val="20000"/>
              </a:spcBef>
              <a:buFontTx/>
              <a:buChar char="•"/>
            </a:pPr>
            <a:r>
              <a:rPr lang="en-US" b="0" i="0" dirty="0" smtClean="0">
                <a:solidFill>
                  <a:schemeClr val="tx2"/>
                </a:solidFill>
                <a:latin typeface="+mj-lt"/>
              </a:rPr>
              <a:t>Negative absorption, lagged recovery</a:t>
            </a:r>
            <a:endParaRPr lang="en-US" b="0" i="0" dirty="0">
              <a:solidFill>
                <a:schemeClr val="tx2"/>
              </a:solidFill>
              <a:latin typeface="+mj-lt"/>
            </a:endParaRPr>
          </a:p>
        </p:txBody>
      </p:sp>
      <p:sp>
        <p:nvSpPr>
          <p:cNvPr id="16" name="Rectangle 8"/>
          <p:cNvSpPr>
            <a:spLocks noChangeArrowheads="1"/>
          </p:cNvSpPr>
          <p:nvPr/>
        </p:nvSpPr>
        <p:spPr bwMode="auto">
          <a:xfrm>
            <a:off x="6400800" y="1219200"/>
            <a:ext cx="2590800" cy="4724400"/>
          </a:xfrm>
          <a:prstGeom prst="rect">
            <a:avLst/>
          </a:prstGeom>
          <a:noFill/>
          <a:ln w="9525">
            <a:solidFill>
              <a:schemeClr val="tx1"/>
            </a:solidFill>
            <a:miter lim="800000"/>
            <a:headEnd/>
            <a:tailEnd/>
          </a:ln>
        </p:spPr>
        <p:txBody>
          <a:bodyPr anchor="ctr">
            <a:spAutoFit/>
          </a:bodyPr>
          <a:lstStyle/>
          <a:p>
            <a:pPr algn="ctr"/>
            <a:endParaRPr lang="en-US"/>
          </a:p>
        </p:txBody>
      </p:sp>
      <p:sp>
        <p:nvSpPr>
          <p:cNvPr id="7" name="Rectangle 8"/>
          <p:cNvSpPr>
            <a:spLocks noChangeArrowheads="1"/>
          </p:cNvSpPr>
          <p:nvPr/>
        </p:nvSpPr>
        <p:spPr bwMode="auto">
          <a:xfrm>
            <a:off x="3200400" y="1219200"/>
            <a:ext cx="2590800" cy="4724400"/>
          </a:xfrm>
          <a:prstGeom prst="rect">
            <a:avLst/>
          </a:prstGeom>
          <a:noFill/>
          <a:ln w="9525">
            <a:solidFill>
              <a:schemeClr val="tx1"/>
            </a:solidFill>
            <a:miter lim="800000"/>
            <a:headEnd/>
            <a:tailEnd/>
          </a:ln>
        </p:spPr>
        <p:txBody>
          <a:bodyPr anchor="ctr">
            <a:spAutoFit/>
          </a:bodyP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4">
                                            <p:txEl>
                                              <p:pRg st="0" end="0"/>
                                            </p:txEl>
                                          </p:spTgt>
                                        </p:tgtEl>
                                        <p:attrNameLst>
                                          <p:attrName>style.visibility</p:attrName>
                                        </p:attrNameLst>
                                      </p:cBhvr>
                                      <p:to>
                                        <p:strVal val="visible"/>
                                      </p:to>
                                    </p:set>
                                    <p:animEffect transition="in" filter="fade">
                                      <p:cBhvr>
                                        <p:cTn id="10" dur="1000"/>
                                        <p:tgtEl>
                                          <p:spTgt spid="14">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xEl>
                                              <p:pRg st="3" end="3"/>
                                            </p:txEl>
                                          </p:spTgt>
                                        </p:tgtEl>
                                        <p:attrNameLst>
                                          <p:attrName>style.visibility</p:attrName>
                                        </p:attrNameLst>
                                      </p:cBhvr>
                                      <p:to>
                                        <p:strVal val="visible"/>
                                      </p:to>
                                    </p:set>
                                    <p:animEffect transition="in" filter="fade">
                                      <p:cBhvr>
                                        <p:cTn id="13" dur="1000"/>
                                        <p:tgtEl>
                                          <p:spTgt spid="14">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xEl>
                                              <p:pRg st="5" end="5"/>
                                            </p:txEl>
                                          </p:spTgt>
                                        </p:tgtEl>
                                        <p:attrNameLst>
                                          <p:attrName>style.visibility</p:attrName>
                                        </p:attrNameLst>
                                      </p:cBhvr>
                                      <p:to>
                                        <p:strVal val="visible"/>
                                      </p:to>
                                    </p:set>
                                    <p:animEffect transition="in" filter="fade">
                                      <p:cBhvr>
                                        <p:cTn id="16" dur="1000"/>
                                        <p:tgtEl>
                                          <p:spTgt spid="14">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xEl>
                                              <p:pRg st="6" end="6"/>
                                            </p:txEl>
                                          </p:spTgt>
                                        </p:tgtEl>
                                        <p:attrNameLst>
                                          <p:attrName>style.visibility</p:attrName>
                                        </p:attrNameLst>
                                      </p:cBhvr>
                                      <p:to>
                                        <p:strVal val="visible"/>
                                      </p:to>
                                    </p:set>
                                    <p:animEffect transition="in" filter="fade">
                                      <p:cBhvr>
                                        <p:cTn id="19" dur="10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7086600" cy="533400"/>
          </a:xfrm>
        </p:spPr>
        <p:txBody>
          <a:bodyPr/>
          <a:lstStyle/>
          <a:p>
            <a:r>
              <a:rPr lang="en-US" dirty="0" smtClean="0"/>
              <a:t>Commercial Market Trends</a:t>
            </a:r>
            <a:endParaRPr lang="en-US" dirty="0"/>
          </a:p>
        </p:txBody>
      </p:sp>
      <p:sp>
        <p:nvSpPr>
          <p:cNvPr id="4" name="Text Box 28"/>
          <p:cNvSpPr txBox="1">
            <a:spLocks noChangeArrowheads="1"/>
          </p:cNvSpPr>
          <p:nvPr/>
        </p:nvSpPr>
        <p:spPr bwMode="auto">
          <a:xfrm>
            <a:off x="3962400" y="2251075"/>
            <a:ext cx="1211475" cy="461665"/>
          </a:xfrm>
          <a:prstGeom prst="rect">
            <a:avLst/>
          </a:prstGeom>
          <a:noFill/>
          <a:ln w="9525">
            <a:noFill/>
            <a:miter lim="800000"/>
            <a:headEnd/>
            <a:tailEnd/>
          </a:ln>
          <a:effectLst/>
        </p:spPr>
        <p:txBody>
          <a:bodyPr wrap="square">
            <a:spAutoFit/>
          </a:bodyPr>
          <a:lstStyle/>
          <a:p>
            <a:pPr algn="l"/>
            <a:r>
              <a:rPr lang="en-US" sz="1200" b="0" i="0" dirty="0">
                <a:solidFill>
                  <a:schemeClr val="tx1"/>
                </a:solidFill>
                <a:effectLst/>
              </a:rPr>
              <a:t>Downtown Office</a:t>
            </a:r>
          </a:p>
        </p:txBody>
      </p:sp>
      <p:sp>
        <p:nvSpPr>
          <p:cNvPr id="5" name="Text Box 29"/>
          <p:cNvSpPr txBox="1">
            <a:spLocks noChangeArrowheads="1"/>
          </p:cNvSpPr>
          <p:nvPr/>
        </p:nvSpPr>
        <p:spPr bwMode="auto">
          <a:xfrm>
            <a:off x="3962400" y="1641475"/>
            <a:ext cx="1105896" cy="461665"/>
          </a:xfrm>
          <a:prstGeom prst="rect">
            <a:avLst/>
          </a:prstGeom>
          <a:noFill/>
          <a:ln w="9525">
            <a:noFill/>
            <a:miter lim="800000"/>
            <a:headEnd/>
            <a:tailEnd/>
          </a:ln>
          <a:effectLst/>
        </p:spPr>
        <p:txBody>
          <a:bodyPr wrap="square">
            <a:spAutoFit/>
          </a:bodyPr>
          <a:lstStyle/>
          <a:p>
            <a:pPr algn="l"/>
            <a:r>
              <a:rPr lang="en-US" sz="1200" b="0" i="0" dirty="0">
                <a:solidFill>
                  <a:schemeClr val="tx1"/>
                </a:solidFill>
                <a:effectLst/>
              </a:rPr>
              <a:t>Suburban Office</a:t>
            </a:r>
          </a:p>
        </p:txBody>
      </p:sp>
      <p:sp>
        <p:nvSpPr>
          <p:cNvPr id="6" name="Text Box 30"/>
          <p:cNvSpPr txBox="1">
            <a:spLocks noChangeArrowheads="1"/>
          </p:cNvSpPr>
          <p:nvPr/>
        </p:nvSpPr>
        <p:spPr bwMode="auto">
          <a:xfrm>
            <a:off x="3962400" y="2708275"/>
            <a:ext cx="1105896" cy="276999"/>
          </a:xfrm>
          <a:prstGeom prst="rect">
            <a:avLst/>
          </a:prstGeom>
          <a:noFill/>
          <a:ln w="9525">
            <a:noFill/>
            <a:miter lim="800000"/>
            <a:headEnd/>
            <a:tailEnd/>
          </a:ln>
          <a:effectLst/>
        </p:spPr>
        <p:txBody>
          <a:bodyPr wrap="square">
            <a:spAutoFit/>
          </a:bodyPr>
          <a:lstStyle/>
          <a:p>
            <a:pPr algn="l"/>
            <a:r>
              <a:rPr lang="en-US" sz="1200" b="0" i="0" dirty="0">
                <a:solidFill>
                  <a:schemeClr val="tx1"/>
                </a:solidFill>
                <a:effectLst/>
              </a:rPr>
              <a:t>Industrial</a:t>
            </a:r>
          </a:p>
        </p:txBody>
      </p:sp>
      <p:sp>
        <p:nvSpPr>
          <p:cNvPr id="7" name="Text Box 32"/>
          <p:cNvSpPr txBox="1">
            <a:spLocks noChangeArrowheads="1"/>
          </p:cNvSpPr>
          <p:nvPr/>
        </p:nvSpPr>
        <p:spPr bwMode="auto">
          <a:xfrm>
            <a:off x="3962400" y="3165475"/>
            <a:ext cx="1105896" cy="276999"/>
          </a:xfrm>
          <a:prstGeom prst="rect">
            <a:avLst/>
          </a:prstGeom>
          <a:noFill/>
          <a:ln w="9525">
            <a:noFill/>
            <a:miter lim="800000"/>
            <a:headEnd/>
            <a:tailEnd/>
          </a:ln>
          <a:effectLst/>
        </p:spPr>
        <p:txBody>
          <a:bodyPr wrap="square">
            <a:spAutoFit/>
          </a:bodyPr>
          <a:lstStyle/>
          <a:p>
            <a:pPr algn="l"/>
            <a:r>
              <a:rPr lang="en-US" sz="1200" b="0" i="0" dirty="0">
                <a:solidFill>
                  <a:schemeClr val="tx1"/>
                </a:solidFill>
                <a:effectLst/>
              </a:rPr>
              <a:t>Apartments</a:t>
            </a:r>
          </a:p>
        </p:txBody>
      </p:sp>
      <p:sp>
        <p:nvSpPr>
          <p:cNvPr id="8" name="Text Box 33"/>
          <p:cNvSpPr txBox="1">
            <a:spLocks noChangeArrowheads="1"/>
          </p:cNvSpPr>
          <p:nvPr/>
        </p:nvSpPr>
        <p:spPr bwMode="auto">
          <a:xfrm>
            <a:off x="3581400" y="6400800"/>
            <a:ext cx="3962400" cy="246221"/>
          </a:xfrm>
          <a:prstGeom prst="rect">
            <a:avLst/>
          </a:prstGeom>
          <a:noFill/>
          <a:ln w="9525">
            <a:noFill/>
            <a:miter lim="800000"/>
            <a:headEnd/>
            <a:tailEnd/>
          </a:ln>
          <a:effectLst/>
        </p:spPr>
        <p:txBody>
          <a:bodyPr wrap="square">
            <a:spAutoFit/>
          </a:bodyPr>
          <a:lstStyle/>
          <a:p>
            <a:r>
              <a:rPr lang="en-US" sz="1000" b="0" i="0" dirty="0">
                <a:solidFill>
                  <a:schemeClr val="tx1"/>
                </a:solidFill>
                <a:effectLst>
                  <a:outerShdw blurRad="38100" dist="38100" dir="2700000" algn="tl">
                    <a:srgbClr val="000000"/>
                  </a:outerShdw>
                </a:effectLst>
              </a:rPr>
              <a:t>Source:  </a:t>
            </a:r>
            <a:r>
              <a:rPr lang="en-US" sz="1000" b="0" i="0" dirty="0" err="1" smtClean="0">
                <a:solidFill>
                  <a:schemeClr val="tx1"/>
                </a:solidFill>
                <a:effectLst>
                  <a:outerShdw blurRad="38100" dist="38100" dir="2700000" algn="tl">
                    <a:srgbClr val="000000"/>
                  </a:outerShdw>
                </a:effectLst>
              </a:rPr>
              <a:t>Torto</a:t>
            </a:r>
            <a:r>
              <a:rPr lang="en-US" sz="1000" b="0" i="0" dirty="0" smtClean="0">
                <a:solidFill>
                  <a:schemeClr val="tx1"/>
                </a:solidFill>
                <a:effectLst>
                  <a:outerShdw blurRad="38100" dist="38100" dir="2700000" algn="tl">
                    <a:srgbClr val="000000"/>
                  </a:outerShdw>
                </a:effectLst>
              </a:rPr>
              <a:t> </a:t>
            </a:r>
            <a:r>
              <a:rPr lang="en-US" sz="1000" b="0" i="0" dirty="0">
                <a:solidFill>
                  <a:schemeClr val="tx1"/>
                </a:solidFill>
                <a:effectLst>
                  <a:outerShdw blurRad="38100" dist="38100" dir="2700000" algn="tl">
                    <a:srgbClr val="000000"/>
                  </a:outerShdw>
                </a:effectLst>
              </a:rPr>
              <a:t>Wheaton Research, </a:t>
            </a:r>
            <a:r>
              <a:rPr lang="en-US" sz="1000" b="0" i="0" dirty="0" smtClean="0">
                <a:solidFill>
                  <a:schemeClr val="tx1"/>
                </a:solidFill>
                <a:effectLst>
                  <a:outerShdw blurRad="38100" dist="38100" dir="2700000" algn="tl">
                    <a:srgbClr val="000000"/>
                  </a:outerShdw>
                </a:effectLst>
              </a:rPr>
              <a:t>REIS, 2009 Emerging Trends</a:t>
            </a:r>
            <a:endParaRPr lang="en-US" sz="1000" b="0" i="0" dirty="0">
              <a:solidFill>
                <a:schemeClr val="tx1"/>
              </a:solidFill>
              <a:effectLst>
                <a:outerShdw blurRad="38100" dist="38100" dir="2700000" algn="tl">
                  <a:srgbClr val="000000"/>
                </a:outerShdw>
              </a:effectLst>
            </a:endParaRPr>
          </a:p>
        </p:txBody>
      </p:sp>
      <p:sp>
        <p:nvSpPr>
          <p:cNvPr id="9" name="Text Box 39"/>
          <p:cNvSpPr txBox="1">
            <a:spLocks noChangeArrowheads="1"/>
          </p:cNvSpPr>
          <p:nvPr/>
        </p:nvSpPr>
        <p:spPr bwMode="auto">
          <a:xfrm>
            <a:off x="3962400" y="2936875"/>
            <a:ext cx="1105896" cy="276999"/>
          </a:xfrm>
          <a:prstGeom prst="rect">
            <a:avLst/>
          </a:prstGeom>
          <a:noFill/>
          <a:ln w="9525">
            <a:noFill/>
            <a:miter lim="800000"/>
            <a:headEnd/>
            <a:tailEnd/>
          </a:ln>
          <a:effectLst/>
        </p:spPr>
        <p:txBody>
          <a:bodyPr wrap="square">
            <a:spAutoFit/>
          </a:bodyPr>
          <a:lstStyle/>
          <a:p>
            <a:pPr algn="l"/>
            <a:r>
              <a:rPr lang="en-US" sz="1200" b="0" i="0" dirty="0">
                <a:solidFill>
                  <a:schemeClr val="tx1"/>
                </a:solidFill>
                <a:effectLst/>
              </a:rPr>
              <a:t>Retail</a:t>
            </a:r>
          </a:p>
        </p:txBody>
      </p:sp>
      <p:sp>
        <p:nvSpPr>
          <p:cNvPr id="10" name="TextBox 9"/>
          <p:cNvSpPr txBox="1"/>
          <p:nvPr/>
        </p:nvSpPr>
        <p:spPr>
          <a:xfrm>
            <a:off x="838200" y="909935"/>
            <a:ext cx="1687129" cy="400110"/>
          </a:xfrm>
          <a:prstGeom prst="rect">
            <a:avLst/>
          </a:prstGeom>
          <a:noFill/>
        </p:spPr>
        <p:txBody>
          <a:bodyPr wrap="none" rtlCol="0">
            <a:spAutoFit/>
          </a:bodyPr>
          <a:lstStyle/>
          <a:p>
            <a:r>
              <a:rPr lang="en-US" sz="2000" b="0" i="0" dirty="0" smtClean="0">
                <a:latin typeface="+mj-lt"/>
              </a:rPr>
              <a:t>Vacancy Rates</a:t>
            </a:r>
            <a:endParaRPr lang="en-US" sz="2000" b="0" i="0" dirty="0">
              <a:latin typeface="+mj-lt"/>
            </a:endParaRPr>
          </a:p>
        </p:txBody>
      </p:sp>
      <p:sp>
        <p:nvSpPr>
          <p:cNvPr id="12" name="Text Box 24"/>
          <p:cNvSpPr txBox="1">
            <a:spLocks noChangeArrowheads="1"/>
          </p:cNvSpPr>
          <p:nvPr/>
        </p:nvSpPr>
        <p:spPr bwMode="auto">
          <a:xfrm>
            <a:off x="7117580" y="5486400"/>
            <a:ext cx="883420" cy="276999"/>
          </a:xfrm>
          <a:prstGeom prst="rect">
            <a:avLst/>
          </a:prstGeom>
          <a:noFill/>
          <a:ln w="9525">
            <a:noFill/>
            <a:miter lim="800000"/>
            <a:headEnd/>
            <a:tailEnd/>
          </a:ln>
          <a:effectLst/>
        </p:spPr>
        <p:txBody>
          <a:bodyPr wrap="square">
            <a:spAutoFit/>
          </a:bodyPr>
          <a:lstStyle/>
          <a:p>
            <a:pPr algn="l"/>
            <a:r>
              <a:rPr lang="en-US" sz="1200" b="0" i="0" dirty="0">
                <a:solidFill>
                  <a:schemeClr val="tx1"/>
                </a:solidFill>
                <a:effectLst/>
              </a:rPr>
              <a:t>Office</a:t>
            </a:r>
          </a:p>
        </p:txBody>
      </p:sp>
      <p:sp>
        <p:nvSpPr>
          <p:cNvPr id="13" name="Text Box 25"/>
          <p:cNvSpPr txBox="1">
            <a:spLocks noChangeArrowheads="1"/>
          </p:cNvSpPr>
          <p:nvPr/>
        </p:nvSpPr>
        <p:spPr bwMode="auto">
          <a:xfrm>
            <a:off x="7193780" y="5029200"/>
            <a:ext cx="806431" cy="276999"/>
          </a:xfrm>
          <a:prstGeom prst="rect">
            <a:avLst/>
          </a:prstGeom>
          <a:noFill/>
          <a:ln w="9525">
            <a:noFill/>
            <a:miter lim="800000"/>
            <a:headEnd/>
            <a:tailEnd/>
          </a:ln>
          <a:effectLst/>
        </p:spPr>
        <p:txBody>
          <a:bodyPr wrap="square">
            <a:spAutoFit/>
          </a:bodyPr>
          <a:lstStyle/>
          <a:p>
            <a:pPr algn="l"/>
            <a:r>
              <a:rPr lang="en-US" sz="1200" b="0" i="0" dirty="0">
                <a:solidFill>
                  <a:schemeClr val="tx1"/>
                </a:solidFill>
                <a:effectLst/>
              </a:rPr>
              <a:t>Industrial</a:t>
            </a:r>
          </a:p>
        </p:txBody>
      </p:sp>
      <p:sp>
        <p:nvSpPr>
          <p:cNvPr id="14" name="Text Box 26"/>
          <p:cNvSpPr txBox="1">
            <a:spLocks noChangeArrowheads="1"/>
          </p:cNvSpPr>
          <p:nvPr/>
        </p:nvSpPr>
        <p:spPr bwMode="auto">
          <a:xfrm>
            <a:off x="7193780" y="5791200"/>
            <a:ext cx="806431" cy="276999"/>
          </a:xfrm>
          <a:prstGeom prst="rect">
            <a:avLst/>
          </a:prstGeom>
          <a:noFill/>
          <a:ln w="9525">
            <a:noFill/>
            <a:miter lim="800000"/>
            <a:headEnd/>
            <a:tailEnd/>
          </a:ln>
          <a:effectLst/>
        </p:spPr>
        <p:txBody>
          <a:bodyPr wrap="square">
            <a:spAutoFit/>
          </a:bodyPr>
          <a:lstStyle/>
          <a:p>
            <a:pPr algn="l"/>
            <a:r>
              <a:rPr lang="en-US" sz="1200" b="0" i="0" dirty="0">
                <a:solidFill>
                  <a:schemeClr val="tx1"/>
                </a:solidFill>
                <a:effectLst/>
              </a:rPr>
              <a:t>Retail</a:t>
            </a:r>
          </a:p>
        </p:txBody>
      </p:sp>
      <p:sp>
        <p:nvSpPr>
          <p:cNvPr id="15" name="Text Box 27"/>
          <p:cNvSpPr txBox="1">
            <a:spLocks noChangeArrowheads="1"/>
          </p:cNvSpPr>
          <p:nvPr/>
        </p:nvSpPr>
        <p:spPr bwMode="auto">
          <a:xfrm>
            <a:off x="7086600" y="4648200"/>
            <a:ext cx="1066800" cy="276999"/>
          </a:xfrm>
          <a:prstGeom prst="rect">
            <a:avLst/>
          </a:prstGeom>
          <a:noFill/>
          <a:ln w="9525">
            <a:noFill/>
            <a:miter lim="800000"/>
            <a:headEnd/>
            <a:tailEnd/>
          </a:ln>
          <a:effectLst/>
        </p:spPr>
        <p:txBody>
          <a:bodyPr wrap="square">
            <a:spAutoFit/>
          </a:bodyPr>
          <a:lstStyle/>
          <a:p>
            <a:pPr algn="l"/>
            <a:r>
              <a:rPr lang="en-US" sz="1200" b="0" i="0" dirty="0">
                <a:solidFill>
                  <a:schemeClr val="tx1"/>
                </a:solidFill>
                <a:effectLst/>
              </a:rPr>
              <a:t>Apartments</a:t>
            </a:r>
          </a:p>
        </p:txBody>
      </p:sp>
      <p:cxnSp>
        <p:nvCxnSpPr>
          <p:cNvPr id="17" name="Straight Connector 16"/>
          <p:cNvCxnSpPr/>
          <p:nvPr/>
        </p:nvCxnSpPr>
        <p:spPr bwMode="auto">
          <a:xfrm rot="5400000" flipH="1" flipV="1">
            <a:off x="1981994" y="2590800"/>
            <a:ext cx="2742406" cy="794"/>
          </a:xfrm>
          <a:prstGeom prst="line">
            <a:avLst/>
          </a:prstGeom>
          <a:noFill/>
          <a:ln w="25400" cap="flat" cmpd="sng" algn="ctr">
            <a:solidFill>
              <a:srgbClr val="00FF00"/>
            </a:solidFill>
            <a:prstDash val="solid"/>
            <a:round/>
            <a:headEnd type="none" w="med" len="med"/>
            <a:tailEnd type="triangle" w="med" len="med"/>
          </a:ln>
          <a:effectLst/>
        </p:spPr>
      </p:cxnSp>
      <p:cxnSp>
        <p:nvCxnSpPr>
          <p:cNvPr id="18" name="Straight Connector 17"/>
          <p:cNvCxnSpPr/>
          <p:nvPr/>
        </p:nvCxnSpPr>
        <p:spPr bwMode="auto">
          <a:xfrm rot="5400000" flipH="1" flipV="1">
            <a:off x="6096000" y="4800600"/>
            <a:ext cx="2590800" cy="1588"/>
          </a:xfrm>
          <a:prstGeom prst="line">
            <a:avLst/>
          </a:prstGeom>
          <a:noFill/>
          <a:ln w="25400" cap="flat" cmpd="sng" algn="ctr">
            <a:solidFill>
              <a:srgbClr val="00FF00"/>
            </a:solidFill>
            <a:prstDash val="solid"/>
            <a:round/>
            <a:headEnd type="none" w="med" len="med"/>
            <a:tailEnd type="triangle" w="med" len="med"/>
          </a:ln>
          <a:effectLst/>
        </p:spPr>
      </p:cxnSp>
      <p:sp>
        <p:nvSpPr>
          <p:cNvPr id="19" name="TextBox 18"/>
          <p:cNvSpPr txBox="1"/>
          <p:nvPr/>
        </p:nvSpPr>
        <p:spPr>
          <a:xfrm>
            <a:off x="228600" y="4800600"/>
            <a:ext cx="2182008" cy="400110"/>
          </a:xfrm>
          <a:prstGeom prst="rect">
            <a:avLst/>
          </a:prstGeom>
          <a:noFill/>
        </p:spPr>
        <p:txBody>
          <a:bodyPr wrap="none" rtlCol="0">
            <a:spAutoFit/>
          </a:bodyPr>
          <a:lstStyle/>
          <a:p>
            <a:r>
              <a:rPr lang="en-US" sz="2000" b="0" i="0" dirty="0" smtClean="0">
                <a:latin typeface="+mj-lt"/>
              </a:rPr>
              <a:t>Development (</a:t>
            </a:r>
            <a:r>
              <a:rPr lang="en-US" sz="2000" b="0" i="0" dirty="0" err="1" smtClean="0">
                <a:latin typeface="+mj-lt"/>
              </a:rPr>
              <a:t>msf</a:t>
            </a:r>
            <a:r>
              <a:rPr lang="en-US" sz="2000" b="0" i="0" dirty="0" smtClean="0">
                <a:latin typeface="+mj-lt"/>
              </a:rPr>
              <a:t>)</a:t>
            </a:r>
            <a:endParaRPr lang="en-US" sz="2000" b="0" i="0" dirty="0">
              <a:latin typeface="+mj-lt"/>
            </a:endParaRPr>
          </a:p>
        </p:txBody>
      </p:sp>
      <p:pic>
        <p:nvPicPr>
          <p:cNvPr id="105476" name="Picture 4"/>
          <p:cNvPicPr>
            <a:picLocks noChangeAspect="1" noChangeArrowheads="1"/>
          </p:cNvPicPr>
          <p:nvPr/>
        </p:nvPicPr>
        <p:blipFill>
          <a:blip r:embed="rId3" cstate="print"/>
          <a:srcRect/>
          <a:stretch>
            <a:fillRect/>
          </a:stretch>
        </p:blipFill>
        <p:spPr bwMode="auto">
          <a:xfrm>
            <a:off x="0" y="1066800"/>
            <a:ext cx="4010025" cy="3086100"/>
          </a:xfrm>
          <a:prstGeom prst="rect">
            <a:avLst/>
          </a:prstGeom>
          <a:noFill/>
          <a:ln w="9525">
            <a:noFill/>
            <a:miter lim="800000"/>
            <a:headEnd/>
            <a:tailEnd/>
          </a:ln>
          <a:effectLst/>
        </p:spPr>
      </p:pic>
      <p:pic>
        <p:nvPicPr>
          <p:cNvPr id="105477" name="Picture 5"/>
          <p:cNvPicPr>
            <a:picLocks noChangeAspect="1" noChangeArrowheads="1"/>
          </p:cNvPicPr>
          <p:nvPr/>
        </p:nvPicPr>
        <p:blipFill>
          <a:blip r:embed="rId4" cstate="print"/>
          <a:srcRect/>
          <a:stretch>
            <a:fillRect/>
          </a:stretch>
        </p:blipFill>
        <p:spPr bwMode="auto">
          <a:xfrm>
            <a:off x="2895600" y="3838575"/>
            <a:ext cx="4229100" cy="3019425"/>
          </a:xfrm>
          <a:prstGeom prst="rect">
            <a:avLst/>
          </a:prstGeom>
          <a:noFill/>
          <a:ln w="9525">
            <a:noFill/>
            <a:miter lim="800000"/>
            <a:headEnd/>
            <a:tailEnd/>
          </a:ln>
          <a:effectLst/>
        </p:spPr>
      </p:pic>
      <p:sp>
        <p:nvSpPr>
          <p:cNvPr id="21" name="TextBox 20"/>
          <p:cNvSpPr txBox="1"/>
          <p:nvPr/>
        </p:nvSpPr>
        <p:spPr>
          <a:xfrm>
            <a:off x="5257800" y="990600"/>
            <a:ext cx="1231427" cy="400110"/>
          </a:xfrm>
          <a:prstGeom prst="rect">
            <a:avLst/>
          </a:prstGeom>
          <a:noFill/>
        </p:spPr>
        <p:txBody>
          <a:bodyPr wrap="none" rtlCol="0">
            <a:spAutoFit/>
          </a:bodyPr>
          <a:lstStyle/>
          <a:p>
            <a:r>
              <a:rPr lang="en-US" sz="2000" b="0" i="0" dirty="0" smtClean="0">
                <a:latin typeface="+mj-lt"/>
              </a:rPr>
              <a:t>Cap Rates</a:t>
            </a:r>
            <a:endParaRPr lang="en-US" sz="2000" b="0" i="0" dirty="0">
              <a:latin typeface="+mj-lt"/>
            </a:endParaRPr>
          </a:p>
        </p:txBody>
      </p:sp>
      <p:pic>
        <p:nvPicPr>
          <p:cNvPr id="22" name="Picture 2"/>
          <p:cNvPicPr>
            <a:picLocks noChangeAspect="1" noChangeArrowheads="1"/>
          </p:cNvPicPr>
          <p:nvPr/>
        </p:nvPicPr>
        <p:blipFill>
          <a:blip r:embed="rId5" cstate="print"/>
          <a:srcRect/>
          <a:stretch>
            <a:fillRect/>
          </a:stretch>
        </p:blipFill>
        <p:spPr bwMode="auto">
          <a:xfrm>
            <a:off x="5486400" y="1464733"/>
            <a:ext cx="3352800" cy="226906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5477"/>
                                        </p:tgtEl>
                                        <p:attrNameLst>
                                          <p:attrName>style.visibility</p:attrName>
                                        </p:attrNameLst>
                                      </p:cBhvr>
                                      <p:to>
                                        <p:strVal val="visible"/>
                                      </p:to>
                                    </p:set>
                                    <p:animEffect transition="in" filter="fade">
                                      <p:cBhvr>
                                        <p:cTn id="7" dur="1000"/>
                                        <p:tgtEl>
                                          <p:spTgt spid="1054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Distressed Assets: Region and Property Type</a:t>
            </a:r>
            <a:endParaRPr lang="en-US" dirty="0"/>
          </a:p>
        </p:txBody>
      </p:sp>
      <p:pic>
        <p:nvPicPr>
          <p:cNvPr id="156680" name="Picture 8"/>
          <p:cNvPicPr>
            <a:picLocks noChangeAspect="1" noChangeArrowheads="1"/>
          </p:cNvPicPr>
          <p:nvPr/>
        </p:nvPicPr>
        <p:blipFill>
          <a:blip r:embed="rId3" cstate="print"/>
          <a:srcRect/>
          <a:stretch>
            <a:fillRect/>
          </a:stretch>
        </p:blipFill>
        <p:spPr bwMode="auto">
          <a:xfrm>
            <a:off x="152400" y="3886200"/>
            <a:ext cx="4267200" cy="2583886"/>
          </a:xfrm>
          <a:prstGeom prst="rect">
            <a:avLst/>
          </a:prstGeom>
          <a:noFill/>
          <a:ln w="9525">
            <a:noFill/>
            <a:miter lim="800000"/>
            <a:headEnd/>
            <a:tailEnd/>
          </a:ln>
        </p:spPr>
      </p:pic>
      <p:pic>
        <p:nvPicPr>
          <p:cNvPr id="156682" name="Picture 10"/>
          <p:cNvPicPr>
            <a:picLocks noChangeAspect="1" noChangeArrowheads="1"/>
          </p:cNvPicPr>
          <p:nvPr/>
        </p:nvPicPr>
        <p:blipFill>
          <a:blip r:embed="rId4" cstate="print"/>
          <a:srcRect/>
          <a:stretch>
            <a:fillRect/>
          </a:stretch>
        </p:blipFill>
        <p:spPr bwMode="auto">
          <a:xfrm>
            <a:off x="4724400" y="914400"/>
            <a:ext cx="4038600" cy="2649760"/>
          </a:xfrm>
          <a:prstGeom prst="rect">
            <a:avLst/>
          </a:prstGeom>
          <a:noFill/>
          <a:ln w="9525">
            <a:noFill/>
            <a:miter lim="800000"/>
            <a:headEnd/>
            <a:tailEnd/>
          </a:ln>
        </p:spPr>
      </p:pic>
      <p:sp>
        <p:nvSpPr>
          <p:cNvPr id="12" name="TextBox 11"/>
          <p:cNvSpPr txBox="1"/>
          <p:nvPr/>
        </p:nvSpPr>
        <p:spPr>
          <a:xfrm>
            <a:off x="2209800" y="1524000"/>
            <a:ext cx="2385589" cy="523220"/>
          </a:xfrm>
          <a:prstGeom prst="rect">
            <a:avLst/>
          </a:prstGeom>
          <a:noFill/>
        </p:spPr>
        <p:txBody>
          <a:bodyPr wrap="none" rtlCol="0">
            <a:spAutoFit/>
          </a:bodyPr>
          <a:lstStyle/>
          <a:p>
            <a:r>
              <a:rPr lang="en-US" b="0" i="0" dirty="0" smtClean="0"/>
              <a:t>Regional Share</a:t>
            </a:r>
            <a:endParaRPr lang="en-US" b="0" i="0" dirty="0"/>
          </a:p>
        </p:txBody>
      </p:sp>
      <p:sp>
        <p:nvSpPr>
          <p:cNvPr id="13" name="TextBox 12"/>
          <p:cNvSpPr txBox="1"/>
          <p:nvPr/>
        </p:nvSpPr>
        <p:spPr>
          <a:xfrm>
            <a:off x="304800" y="2895600"/>
            <a:ext cx="3125086" cy="523220"/>
          </a:xfrm>
          <a:prstGeom prst="rect">
            <a:avLst/>
          </a:prstGeom>
          <a:noFill/>
        </p:spPr>
        <p:txBody>
          <a:bodyPr wrap="none" rtlCol="0">
            <a:spAutoFit/>
          </a:bodyPr>
          <a:lstStyle/>
          <a:p>
            <a:r>
              <a:rPr lang="en-US" b="0" i="0" dirty="0" smtClean="0"/>
              <a:t>Property Type Share</a:t>
            </a:r>
            <a:endParaRPr lang="en-US" b="0" i="0" dirty="0"/>
          </a:p>
        </p:txBody>
      </p:sp>
      <p:sp>
        <p:nvSpPr>
          <p:cNvPr id="15" name="TextBox 14"/>
          <p:cNvSpPr txBox="1"/>
          <p:nvPr/>
        </p:nvSpPr>
        <p:spPr>
          <a:xfrm>
            <a:off x="533400" y="3486090"/>
            <a:ext cx="1906291" cy="400110"/>
          </a:xfrm>
          <a:prstGeom prst="rect">
            <a:avLst/>
          </a:prstGeom>
          <a:noFill/>
        </p:spPr>
        <p:txBody>
          <a:bodyPr wrap="none" rtlCol="0">
            <a:spAutoFit/>
          </a:bodyPr>
          <a:lstStyle/>
          <a:p>
            <a:r>
              <a:rPr lang="en-US" sz="2000" b="0" i="0" dirty="0" smtClean="0"/>
              <a:t>National: $170 b</a:t>
            </a:r>
            <a:endParaRPr lang="en-US" sz="2000" b="0" i="0"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CMBS Delinquency Rates by Property Type</a:t>
            </a:r>
            <a:endParaRPr lang="en-US" dirty="0"/>
          </a:p>
        </p:txBody>
      </p:sp>
      <p:pic>
        <p:nvPicPr>
          <p:cNvPr id="158722" name="Picture 2"/>
          <p:cNvPicPr>
            <a:picLocks noChangeAspect="1" noChangeArrowheads="1"/>
          </p:cNvPicPr>
          <p:nvPr/>
        </p:nvPicPr>
        <p:blipFill>
          <a:blip r:embed="rId3" cstate="print"/>
          <a:srcRect/>
          <a:stretch>
            <a:fillRect/>
          </a:stretch>
        </p:blipFill>
        <p:spPr bwMode="auto">
          <a:xfrm>
            <a:off x="228600" y="4191000"/>
            <a:ext cx="4505255" cy="2143125"/>
          </a:xfrm>
          <a:prstGeom prst="rect">
            <a:avLst/>
          </a:prstGeom>
          <a:noFill/>
          <a:ln w="9525">
            <a:noFill/>
            <a:miter lim="800000"/>
            <a:headEnd/>
            <a:tailEnd/>
          </a:ln>
        </p:spPr>
      </p:pic>
      <p:pic>
        <p:nvPicPr>
          <p:cNvPr id="158723" name="Picture 3"/>
          <p:cNvPicPr>
            <a:picLocks noChangeAspect="1" noChangeArrowheads="1"/>
          </p:cNvPicPr>
          <p:nvPr/>
        </p:nvPicPr>
        <p:blipFill>
          <a:blip r:embed="rId4" cstate="print"/>
          <a:srcRect/>
          <a:stretch>
            <a:fillRect/>
          </a:stretch>
        </p:blipFill>
        <p:spPr bwMode="auto">
          <a:xfrm>
            <a:off x="4333875" y="1419225"/>
            <a:ext cx="4810125" cy="2924175"/>
          </a:xfrm>
          <a:prstGeom prst="rect">
            <a:avLst/>
          </a:prstGeom>
          <a:noFill/>
          <a:ln w="9525">
            <a:noFill/>
            <a:miter lim="800000"/>
            <a:headEnd/>
            <a:tailEnd/>
          </a:ln>
        </p:spPr>
      </p:pic>
      <p:sp>
        <p:nvSpPr>
          <p:cNvPr id="5" name="TextBox 4"/>
          <p:cNvSpPr txBox="1"/>
          <p:nvPr/>
        </p:nvSpPr>
        <p:spPr>
          <a:xfrm>
            <a:off x="5715000" y="4648200"/>
            <a:ext cx="2209800" cy="954107"/>
          </a:xfrm>
          <a:prstGeom prst="rect">
            <a:avLst/>
          </a:prstGeom>
          <a:noFill/>
        </p:spPr>
        <p:txBody>
          <a:bodyPr wrap="square" rtlCol="0">
            <a:spAutoFit/>
          </a:bodyPr>
          <a:lstStyle/>
          <a:p>
            <a:pPr algn="ctr"/>
            <a:r>
              <a:rPr lang="en-US" i="0" dirty="0" smtClean="0"/>
              <a:t>Rates could</a:t>
            </a:r>
          </a:p>
          <a:p>
            <a:pPr algn="ctr"/>
            <a:r>
              <a:rPr lang="en-US" i="0" dirty="0" smtClean="0"/>
              <a:t>hit 12%</a:t>
            </a:r>
            <a:endParaRPr lang="en-US" i="0" dirty="0"/>
          </a:p>
        </p:txBody>
      </p:sp>
      <p:pic>
        <p:nvPicPr>
          <p:cNvPr id="158724" name="Picture 4"/>
          <p:cNvPicPr>
            <a:picLocks noChangeAspect="1" noChangeArrowheads="1"/>
          </p:cNvPicPr>
          <p:nvPr/>
        </p:nvPicPr>
        <p:blipFill>
          <a:blip r:embed="rId5" cstate="print"/>
          <a:srcRect/>
          <a:stretch>
            <a:fillRect/>
          </a:stretch>
        </p:blipFill>
        <p:spPr bwMode="auto">
          <a:xfrm>
            <a:off x="152400" y="1371600"/>
            <a:ext cx="4089400" cy="2133600"/>
          </a:xfrm>
          <a:prstGeom prst="rect">
            <a:avLst/>
          </a:prstGeom>
          <a:noFill/>
          <a:ln w="9525">
            <a:noFill/>
            <a:miter lim="800000"/>
            <a:headEnd/>
            <a:tailEnd/>
          </a:ln>
        </p:spPr>
      </p:pic>
      <p:cxnSp>
        <p:nvCxnSpPr>
          <p:cNvPr id="8" name="Straight Connector 7"/>
          <p:cNvCxnSpPr/>
          <p:nvPr/>
        </p:nvCxnSpPr>
        <p:spPr bwMode="auto">
          <a:xfrm rot="16200000" flipH="1">
            <a:off x="3238500" y="3086100"/>
            <a:ext cx="1828800" cy="381000"/>
          </a:xfrm>
          <a:prstGeom prst="line">
            <a:avLst/>
          </a:prstGeom>
          <a:noFill/>
          <a:ln w="25400" cap="flat" cmpd="sng" algn="ctr">
            <a:solidFill>
              <a:srgbClr val="FF0000"/>
            </a:solidFill>
            <a:prstDash val="solid"/>
            <a:round/>
            <a:headEnd type="none" w="med" len="med"/>
            <a:tailEnd type="triangle" w="med" len="med"/>
          </a:ln>
          <a:effectLst/>
        </p:spPr>
      </p:cxnSp>
      <p:sp>
        <p:nvSpPr>
          <p:cNvPr id="9" name="TextBox 8"/>
          <p:cNvSpPr txBox="1"/>
          <p:nvPr/>
        </p:nvSpPr>
        <p:spPr>
          <a:xfrm>
            <a:off x="5867400" y="990600"/>
            <a:ext cx="2438400" cy="523220"/>
          </a:xfrm>
          <a:prstGeom prst="rect">
            <a:avLst/>
          </a:prstGeom>
          <a:noFill/>
        </p:spPr>
        <p:txBody>
          <a:bodyPr wrap="square" rtlCol="0">
            <a:spAutoFit/>
          </a:bodyPr>
          <a:lstStyle/>
          <a:p>
            <a:r>
              <a:rPr lang="en-US" i="0" dirty="0" smtClean="0"/>
              <a:t>Trends</a:t>
            </a:r>
            <a:endParaRPr lang="en-US" i="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8722"/>
                                        </p:tgtEl>
                                        <p:attrNameLst>
                                          <p:attrName>style.visibility</p:attrName>
                                        </p:attrNameLst>
                                      </p:cBhvr>
                                      <p:to>
                                        <p:strVal val="visible"/>
                                      </p:to>
                                    </p:set>
                                    <p:animEffect transition="in" filter="fade">
                                      <p:cBhvr>
                                        <p:cTn id="11" dur="1000"/>
                                        <p:tgtEl>
                                          <p:spTgt spid="15872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58723"/>
                                        </p:tgtEl>
                                        <p:attrNameLst>
                                          <p:attrName>style.visibility</p:attrName>
                                        </p:attrNameLst>
                                      </p:cBhvr>
                                      <p:to>
                                        <p:strVal val="visible"/>
                                      </p:to>
                                    </p:set>
                                    <p:animEffect transition="in" filter="fade">
                                      <p:cBhvr>
                                        <p:cTn id="16" dur="1000"/>
                                        <p:tgtEl>
                                          <p:spTgt spid="15872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smtClean="0"/>
              <a:t>Office Real Estate</a:t>
            </a:r>
          </a:p>
        </p:txBody>
      </p:sp>
      <p:sp>
        <p:nvSpPr>
          <p:cNvPr id="33795" name="Content Placeholder 2"/>
          <p:cNvSpPr>
            <a:spLocks noGrp="1"/>
          </p:cNvSpPr>
          <p:nvPr>
            <p:ph sz="half" idx="1"/>
          </p:nvPr>
        </p:nvSpPr>
        <p:spPr>
          <a:xfrm>
            <a:off x="457200" y="990600"/>
            <a:ext cx="4419600" cy="5257800"/>
          </a:xfrm>
        </p:spPr>
        <p:txBody>
          <a:bodyPr/>
          <a:lstStyle/>
          <a:p>
            <a:pPr eaLnBrk="1" hangingPunct="1"/>
            <a:r>
              <a:rPr lang="en-US" dirty="0" smtClean="0"/>
              <a:t>Overview</a:t>
            </a:r>
          </a:p>
          <a:p>
            <a:pPr lvl="1" eaLnBrk="1" hangingPunct="1"/>
            <a:r>
              <a:rPr lang="en-US" sz="2000" dirty="0" smtClean="0"/>
              <a:t>Negative absorption</a:t>
            </a:r>
          </a:p>
          <a:p>
            <a:pPr lvl="1" eaLnBrk="1" hangingPunct="1"/>
            <a:r>
              <a:rPr lang="en-US" sz="2000" dirty="0" smtClean="0"/>
              <a:t>Subleasing increase</a:t>
            </a:r>
          </a:p>
          <a:p>
            <a:pPr lvl="1" eaLnBrk="1" hangingPunct="1"/>
            <a:r>
              <a:rPr lang="en-US" sz="2000" dirty="0" smtClean="0"/>
              <a:t>Vacancy rates rising</a:t>
            </a:r>
          </a:p>
          <a:p>
            <a:pPr lvl="1" eaLnBrk="1" hangingPunct="1"/>
            <a:r>
              <a:rPr lang="en-US" sz="2000" dirty="0" smtClean="0"/>
              <a:t>Rents declining</a:t>
            </a:r>
          </a:p>
          <a:p>
            <a:pPr lvl="1" eaLnBrk="1" hangingPunct="1"/>
            <a:r>
              <a:rPr lang="en-US" sz="2000" dirty="0" smtClean="0"/>
              <a:t>Market freezing</a:t>
            </a:r>
          </a:p>
        </p:txBody>
      </p:sp>
      <p:sp>
        <p:nvSpPr>
          <p:cNvPr id="7" name="Content Placeholder 6"/>
          <p:cNvSpPr>
            <a:spLocks noGrp="1"/>
          </p:cNvSpPr>
          <p:nvPr>
            <p:ph sz="half" idx="2"/>
          </p:nvPr>
        </p:nvSpPr>
        <p:spPr>
          <a:xfrm>
            <a:off x="5181600" y="1066800"/>
            <a:ext cx="3657600" cy="2286000"/>
          </a:xfrm>
        </p:spPr>
        <p:txBody>
          <a:bodyPr/>
          <a:lstStyle/>
          <a:p>
            <a:r>
              <a:rPr lang="en-US" sz="2400" dirty="0" smtClean="0"/>
              <a:t>Opportunities</a:t>
            </a:r>
          </a:p>
          <a:p>
            <a:pPr lvl="1"/>
            <a:r>
              <a:rPr lang="en-US" sz="2000" dirty="0" smtClean="0"/>
              <a:t>Abandoned Projects</a:t>
            </a:r>
          </a:p>
          <a:p>
            <a:pPr lvl="1"/>
            <a:r>
              <a:rPr lang="en-US" sz="2000" dirty="0" smtClean="0"/>
              <a:t>Entitled Projects</a:t>
            </a:r>
          </a:p>
          <a:p>
            <a:pPr lvl="1"/>
            <a:r>
              <a:rPr lang="en-US" sz="2000" dirty="0" smtClean="0"/>
              <a:t>Capital Needs Projects</a:t>
            </a:r>
          </a:p>
          <a:p>
            <a:pPr lvl="1"/>
            <a:r>
              <a:rPr lang="en-US" sz="2000" dirty="0" smtClean="0"/>
              <a:t>Asset Takeovers</a:t>
            </a:r>
          </a:p>
          <a:p>
            <a:pPr lvl="1"/>
            <a:r>
              <a:rPr lang="en-US" sz="2000" dirty="0" smtClean="0"/>
              <a:t>Distressed Owners/REO</a:t>
            </a:r>
            <a:endParaRPr lang="en-US" sz="2200" dirty="0" smtClean="0"/>
          </a:p>
        </p:txBody>
      </p:sp>
      <p:pic>
        <p:nvPicPr>
          <p:cNvPr id="165890" name="Picture 2"/>
          <p:cNvPicPr>
            <a:picLocks noChangeAspect="1" noChangeArrowheads="1"/>
          </p:cNvPicPr>
          <p:nvPr/>
        </p:nvPicPr>
        <p:blipFill>
          <a:blip r:embed="rId3" cstate="print"/>
          <a:srcRect/>
          <a:stretch>
            <a:fillRect/>
          </a:stretch>
        </p:blipFill>
        <p:spPr bwMode="auto">
          <a:xfrm>
            <a:off x="4800600" y="3612944"/>
            <a:ext cx="4191000" cy="2697851"/>
          </a:xfrm>
          <a:prstGeom prst="rect">
            <a:avLst/>
          </a:prstGeom>
          <a:noFill/>
          <a:ln w="9525">
            <a:noFill/>
            <a:miter lim="800000"/>
            <a:headEnd/>
            <a:tailEnd/>
          </a:ln>
        </p:spPr>
      </p:pic>
      <p:pic>
        <p:nvPicPr>
          <p:cNvPr id="165891" name="Picture 3"/>
          <p:cNvPicPr>
            <a:picLocks noChangeAspect="1" noChangeArrowheads="1"/>
          </p:cNvPicPr>
          <p:nvPr/>
        </p:nvPicPr>
        <p:blipFill>
          <a:blip r:embed="rId4" cstate="print"/>
          <a:srcRect/>
          <a:stretch>
            <a:fillRect/>
          </a:stretch>
        </p:blipFill>
        <p:spPr bwMode="auto">
          <a:xfrm>
            <a:off x="118630" y="3676650"/>
            <a:ext cx="4453370" cy="26479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795">
                                            <p:txEl>
                                              <p:pRg st="1" end="1"/>
                                            </p:txEl>
                                          </p:spTgt>
                                        </p:tgtEl>
                                        <p:attrNameLst>
                                          <p:attrName>style.visibility</p:attrName>
                                        </p:attrNameLst>
                                      </p:cBhvr>
                                      <p:to>
                                        <p:strVal val="visible"/>
                                      </p:to>
                                    </p:set>
                                    <p:animEffect transition="in" filter="fade">
                                      <p:cBhvr>
                                        <p:cTn id="7" dur="1000"/>
                                        <p:tgtEl>
                                          <p:spTgt spid="3379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3795">
                                            <p:txEl>
                                              <p:pRg st="2" end="2"/>
                                            </p:txEl>
                                          </p:spTgt>
                                        </p:tgtEl>
                                        <p:attrNameLst>
                                          <p:attrName>style.visibility</p:attrName>
                                        </p:attrNameLst>
                                      </p:cBhvr>
                                      <p:to>
                                        <p:strVal val="visible"/>
                                      </p:to>
                                    </p:set>
                                    <p:animEffect transition="in" filter="fade">
                                      <p:cBhvr>
                                        <p:cTn id="10" dur="1000"/>
                                        <p:tgtEl>
                                          <p:spTgt spid="33795">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3795">
                                            <p:txEl>
                                              <p:pRg st="3" end="3"/>
                                            </p:txEl>
                                          </p:spTgt>
                                        </p:tgtEl>
                                        <p:attrNameLst>
                                          <p:attrName>style.visibility</p:attrName>
                                        </p:attrNameLst>
                                      </p:cBhvr>
                                      <p:to>
                                        <p:strVal val="visible"/>
                                      </p:to>
                                    </p:set>
                                    <p:animEffect transition="in" filter="fade">
                                      <p:cBhvr>
                                        <p:cTn id="13" dur="1000"/>
                                        <p:tgtEl>
                                          <p:spTgt spid="33795">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3795">
                                            <p:txEl>
                                              <p:pRg st="4" end="4"/>
                                            </p:txEl>
                                          </p:spTgt>
                                        </p:tgtEl>
                                        <p:attrNameLst>
                                          <p:attrName>style.visibility</p:attrName>
                                        </p:attrNameLst>
                                      </p:cBhvr>
                                      <p:to>
                                        <p:strVal val="visible"/>
                                      </p:to>
                                    </p:set>
                                    <p:animEffect transition="in" filter="fade">
                                      <p:cBhvr>
                                        <p:cTn id="16" dur="1000"/>
                                        <p:tgtEl>
                                          <p:spTgt spid="33795">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3795">
                                            <p:txEl>
                                              <p:pRg st="5" end="5"/>
                                            </p:txEl>
                                          </p:spTgt>
                                        </p:tgtEl>
                                        <p:attrNameLst>
                                          <p:attrName>style.visibility</p:attrName>
                                        </p:attrNameLst>
                                      </p:cBhvr>
                                      <p:to>
                                        <p:strVal val="visible"/>
                                      </p:to>
                                    </p:set>
                                    <p:animEffect transition="in" filter="fade">
                                      <p:cBhvr>
                                        <p:cTn id="19" dur="1000"/>
                                        <p:tgtEl>
                                          <p:spTgt spid="33795">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fade">
                                      <p:cBhvr>
                                        <p:cTn id="24" dur="1000"/>
                                        <p:tgtEl>
                                          <p:spTgt spid="7">
                                            <p:txEl>
                                              <p:pRg st="1" end="1"/>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fade">
                                      <p:cBhvr>
                                        <p:cTn id="27" dur="1000"/>
                                        <p:tgtEl>
                                          <p:spTgt spid="7">
                                            <p:txEl>
                                              <p:pRg st="2" end="2"/>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7">
                                            <p:txEl>
                                              <p:pRg st="3" end="3"/>
                                            </p:txEl>
                                          </p:spTgt>
                                        </p:tgtEl>
                                        <p:attrNameLst>
                                          <p:attrName>style.visibility</p:attrName>
                                        </p:attrNameLst>
                                      </p:cBhvr>
                                      <p:to>
                                        <p:strVal val="visible"/>
                                      </p:to>
                                    </p:set>
                                    <p:animEffect transition="in" filter="fade">
                                      <p:cBhvr>
                                        <p:cTn id="30" dur="1000"/>
                                        <p:tgtEl>
                                          <p:spTgt spid="7">
                                            <p:txEl>
                                              <p:pRg st="3" end="3"/>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animEffect transition="in" filter="fade">
                                      <p:cBhvr>
                                        <p:cTn id="33" dur="1000"/>
                                        <p:tgtEl>
                                          <p:spTgt spid="7">
                                            <p:txEl>
                                              <p:pRg st="4" end="4"/>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7">
                                            <p:txEl>
                                              <p:pRg st="5" end="5"/>
                                            </p:txEl>
                                          </p:spTgt>
                                        </p:tgtEl>
                                        <p:attrNameLst>
                                          <p:attrName>style.visibility</p:attrName>
                                        </p:attrNameLst>
                                      </p:cBhvr>
                                      <p:to>
                                        <p:strVal val="visible"/>
                                      </p:to>
                                    </p:set>
                                    <p:animEffect transition="in" filter="fade">
                                      <p:cBhvr>
                                        <p:cTn id="36" dur="1000"/>
                                        <p:tgtEl>
                                          <p:spTgt spid="7">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65890"/>
                                        </p:tgtEl>
                                        <p:attrNameLst>
                                          <p:attrName>style.visibility</p:attrName>
                                        </p:attrNameLst>
                                      </p:cBhvr>
                                      <p:to>
                                        <p:strVal val="visible"/>
                                      </p:to>
                                    </p:set>
                                    <p:animEffect transition="in" filter="fade">
                                      <p:cBhvr>
                                        <p:cTn id="41" dur="1000"/>
                                        <p:tgtEl>
                                          <p:spTgt spid="165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smtClean="0"/>
              <a:t>Retail Real Estate</a:t>
            </a:r>
          </a:p>
        </p:txBody>
      </p:sp>
      <p:sp>
        <p:nvSpPr>
          <p:cNvPr id="34819" name="Content Placeholder 2"/>
          <p:cNvSpPr>
            <a:spLocks noGrp="1"/>
          </p:cNvSpPr>
          <p:nvPr>
            <p:ph idx="1"/>
          </p:nvPr>
        </p:nvSpPr>
        <p:spPr>
          <a:xfrm>
            <a:off x="76200" y="990600"/>
            <a:ext cx="4953000" cy="5257800"/>
          </a:xfrm>
        </p:spPr>
        <p:txBody>
          <a:bodyPr/>
          <a:lstStyle/>
          <a:p>
            <a:pPr eaLnBrk="1" hangingPunct="1"/>
            <a:r>
              <a:rPr lang="en-US" dirty="0" smtClean="0"/>
              <a:t>Overview</a:t>
            </a:r>
          </a:p>
          <a:p>
            <a:pPr lvl="1" eaLnBrk="1" hangingPunct="1"/>
            <a:r>
              <a:rPr lang="en-US" sz="2000" dirty="0" smtClean="0"/>
              <a:t>Vacancy rising</a:t>
            </a:r>
          </a:p>
          <a:p>
            <a:pPr lvl="1" eaLnBrk="1" hangingPunct="1"/>
            <a:r>
              <a:rPr lang="en-US" sz="2000" dirty="0" smtClean="0"/>
              <a:t>Retail sales soft</a:t>
            </a:r>
          </a:p>
          <a:p>
            <a:pPr lvl="1" eaLnBrk="1" hangingPunct="1"/>
            <a:r>
              <a:rPr lang="en-US" sz="2000" dirty="0" smtClean="0"/>
              <a:t>Inventories leaner</a:t>
            </a:r>
          </a:p>
          <a:p>
            <a:pPr lvl="1" eaLnBrk="1" hangingPunct="1"/>
            <a:r>
              <a:rPr lang="en-US" sz="2000" dirty="0" smtClean="0"/>
              <a:t>Credit tight</a:t>
            </a:r>
          </a:p>
          <a:p>
            <a:pPr lvl="1" eaLnBrk="1" hangingPunct="1"/>
            <a:r>
              <a:rPr lang="en-US" sz="2000" dirty="0" smtClean="0"/>
              <a:t>Retailer contraction moderating</a:t>
            </a:r>
          </a:p>
          <a:p>
            <a:pPr lvl="1" eaLnBrk="1" hangingPunct="1"/>
            <a:endParaRPr lang="en-US" sz="2000" dirty="0" smtClean="0"/>
          </a:p>
        </p:txBody>
      </p:sp>
      <p:sp>
        <p:nvSpPr>
          <p:cNvPr id="7" name="Content Placeholder 6"/>
          <p:cNvSpPr txBox="1">
            <a:spLocks/>
          </p:cNvSpPr>
          <p:nvPr/>
        </p:nvSpPr>
        <p:spPr>
          <a:xfrm>
            <a:off x="5029200" y="1143000"/>
            <a:ext cx="3886200" cy="2438400"/>
          </a:xfrm>
          <a:prstGeom prst="rect">
            <a:avLst/>
          </a:prstGeom>
        </p:spPr>
        <p:txBody>
          <a:bodyPr/>
          <a:lstStyle/>
          <a:p>
            <a:pPr marL="342900" indent="-342900" eaLnBrk="0" hangingPunct="0">
              <a:spcBef>
                <a:spcPct val="20000"/>
              </a:spcBef>
              <a:buFontTx/>
              <a:buChar char="•"/>
              <a:defRPr/>
            </a:pPr>
            <a:r>
              <a:rPr lang="en-US" sz="2400" b="0" i="0" kern="0" dirty="0">
                <a:solidFill>
                  <a:schemeClr val="tx2"/>
                </a:solidFill>
                <a:latin typeface="+mn-lt"/>
                <a:cs typeface="+mn-cs"/>
              </a:rPr>
              <a:t>Opportunities</a:t>
            </a:r>
          </a:p>
          <a:p>
            <a:pPr marL="742950" lvl="1" indent="-285750" eaLnBrk="0" hangingPunct="0">
              <a:spcBef>
                <a:spcPct val="20000"/>
              </a:spcBef>
              <a:buFontTx/>
              <a:buChar char="–"/>
              <a:defRPr/>
            </a:pPr>
            <a:r>
              <a:rPr lang="en-US" sz="2200" b="0" i="0" kern="0" dirty="0" smtClean="0">
                <a:solidFill>
                  <a:schemeClr val="tx2"/>
                </a:solidFill>
                <a:latin typeface="+mn-lt"/>
              </a:rPr>
              <a:t>Projects with </a:t>
            </a:r>
            <a:r>
              <a:rPr lang="en-US" sz="2000" b="0" i="0" kern="0" dirty="0" smtClean="0">
                <a:solidFill>
                  <a:schemeClr val="tx2"/>
                </a:solidFill>
                <a:latin typeface="+mn-lt"/>
              </a:rPr>
              <a:t>Lost </a:t>
            </a:r>
            <a:r>
              <a:rPr lang="en-US" sz="2000" b="0" i="0" kern="0" dirty="0">
                <a:solidFill>
                  <a:schemeClr val="tx2"/>
                </a:solidFill>
                <a:latin typeface="+mn-lt"/>
              </a:rPr>
              <a:t>Anchors</a:t>
            </a:r>
          </a:p>
          <a:p>
            <a:pPr marL="685800" lvl="1" indent="-228600" eaLnBrk="0" hangingPunct="0">
              <a:spcBef>
                <a:spcPct val="20000"/>
              </a:spcBef>
              <a:buFontTx/>
              <a:buChar char="•"/>
              <a:defRPr/>
            </a:pPr>
            <a:r>
              <a:rPr lang="en-US" sz="2000" b="0" i="0" kern="0" dirty="0">
                <a:solidFill>
                  <a:schemeClr val="tx2"/>
                </a:solidFill>
                <a:latin typeface="+mn-lt"/>
              </a:rPr>
              <a:t>Entitled/Spec Projects</a:t>
            </a:r>
          </a:p>
          <a:p>
            <a:pPr marL="685800" lvl="1" indent="-228600" eaLnBrk="0" hangingPunct="0">
              <a:spcBef>
                <a:spcPct val="20000"/>
              </a:spcBef>
              <a:buFontTx/>
              <a:buChar char="•"/>
              <a:defRPr/>
            </a:pPr>
            <a:r>
              <a:rPr lang="en-US" sz="2000" b="0" i="0" kern="0" dirty="0">
                <a:solidFill>
                  <a:schemeClr val="tx2"/>
                </a:solidFill>
                <a:latin typeface="+mn-lt"/>
              </a:rPr>
              <a:t>Capital Needs Projects</a:t>
            </a:r>
          </a:p>
          <a:p>
            <a:pPr marL="685800" lvl="1" indent="-228600" eaLnBrk="0" hangingPunct="0">
              <a:spcBef>
                <a:spcPct val="20000"/>
              </a:spcBef>
              <a:buFontTx/>
              <a:buChar char="•"/>
              <a:defRPr/>
            </a:pPr>
            <a:r>
              <a:rPr lang="en-US" sz="2000" b="0" i="0" kern="0" dirty="0" smtClean="0">
                <a:solidFill>
                  <a:schemeClr val="tx2"/>
                </a:solidFill>
                <a:latin typeface="+mn-lt"/>
              </a:rPr>
              <a:t>Asset Takeovers</a:t>
            </a:r>
          </a:p>
          <a:p>
            <a:pPr marL="685800" lvl="1" indent="-228600" eaLnBrk="0" hangingPunct="0">
              <a:spcBef>
                <a:spcPct val="20000"/>
              </a:spcBef>
              <a:buFontTx/>
              <a:buChar char="•"/>
              <a:defRPr/>
            </a:pPr>
            <a:r>
              <a:rPr lang="en-US" sz="2000" b="0" i="0" kern="0" dirty="0" smtClean="0">
                <a:solidFill>
                  <a:schemeClr val="tx2"/>
                </a:solidFill>
                <a:latin typeface="+mn-lt"/>
              </a:rPr>
              <a:t>Distressed Owners &amp; REO</a:t>
            </a:r>
          </a:p>
          <a:p>
            <a:pPr marL="685800" lvl="1" indent="-228600" eaLnBrk="0" hangingPunct="0">
              <a:spcBef>
                <a:spcPct val="20000"/>
              </a:spcBef>
              <a:buFontTx/>
              <a:buChar char="•"/>
              <a:defRPr/>
            </a:pPr>
            <a:endParaRPr lang="en-US" sz="2000" b="0" i="0" kern="0" dirty="0" smtClean="0">
              <a:solidFill>
                <a:schemeClr val="tx2"/>
              </a:solidFill>
              <a:latin typeface="+mn-lt"/>
            </a:endParaRPr>
          </a:p>
          <a:p>
            <a:pPr marL="685800" lvl="1" indent="-228600" eaLnBrk="0" hangingPunct="0">
              <a:spcBef>
                <a:spcPct val="20000"/>
              </a:spcBef>
              <a:buFontTx/>
              <a:buChar char="•"/>
              <a:defRPr/>
            </a:pPr>
            <a:endParaRPr lang="en-US" sz="2000" b="0" i="0" kern="0" dirty="0" smtClean="0">
              <a:solidFill>
                <a:schemeClr val="tx2"/>
              </a:solidFill>
              <a:latin typeface="+mn-lt"/>
            </a:endParaRPr>
          </a:p>
          <a:p>
            <a:pPr marL="1143000" lvl="2" indent="-228600" eaLnBrk="0" hangingPunct="0">
              <a:spcBef>
                <a:spcPct val="20000"/>
              </a:spcBef>
              <a:defRPr/>
            </a:pPr>
            <a:endParaRPr lang="en-US" sz="2200" b="0" i="0" kern="0" dirty="0">
              <a:solidFill>
                <a:schemeClr val="tx2"/>
              </a:solidFill>
              <a:latin typeface="+mn-lt"/>
            </a:endParaRPr>
          </a:p>
        </p:txBody>
      </p:sp>
      <p:pic>
        <p:nvPicPr>
          <p:cNvPr id="164866" name="Picture 2"/>
          <p:cNvPicPr>
            <a:picLocks noChangeAspect="1" noChangeArrowheads="1"/>
          </p:cNvPicPr>
          <p:nvPr/>
        </p:nvPicPr>
        <p:blipFill>
          <a:blip r:embed="rId3" cstate="print"/>
          <a:srcRect/>
          <a:stretch>
            <a:fillRect/>
          </a:stretch>
        </p:blipFill>
        <p:spPr bwMode="auto">
          <a:xfrm>
            <a:off x="4256798" y="3657600"/>
            <a:ext cx="4734802" cy="2819400"/>
          </a:xfrm>
          <a:prstGeom prst="rect">
            <a:avLst/>
          </a:prstGeom>
          <a:noFill/>
          <a:ln w="9525">
            <a:noFill/>
            <a:miter lim="800000"/>
            <a:headEnd/>
            <a:tailEnd/>
          </a:ln>
        </p:spPr>
      </p:pic>
      <p:pic>
        <p:nvPicPr>
          <p:cNvPr id="164867" name="Picture 3"/>
          <p:cNvPicPr>
            <a:picLocks noChangeAspect="1" noChangeArrowheads="1"/>
          </p:cNvPicPr>
          <p:nvPr/>
        </p:nvPicPr>
        <p:blipFill>
          <a:blip r:embed="rId4" cstate="print"/>
          <a:srcRect/>
          <a:stretch>
            <a:fillRect/>
          </a:stretch>
        </p:blipFill>
        <p:spPr bwMode="auto">
          <a:xfrm>
            <a:off x="304800" y="3657600"/>
            <a:ext cx="3820960" cy="28098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4866"/>
                                        </p:tgtEl>
                                        <p:attrNameLst>
                                          <p:attrName>style.visibility</p:attrName>
                                        </p:attrNameLst>
                                      </p:cBhvr>
                                      <p:to>
                                        <p:strVal val="visible"/>
                                      </p:to>
                                    </p:set>
                                    <p:animEffect transition="in" filter="fade">
                                      <p:cBhvr>
                                        <p:cTn id="7" dur="1000"/>
                                        <p:tgtEl>
                                          <p:spTgt spid="1648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819">
                                            <p:txEl>
                                              <p:pRg st="2" end="2"/>
                                            </p:txEl>
                                          </p:spTgt>
                                        </p:tgtEl>
                                        <p:attrNameLst>
                                          <p:attrName>style.visibility</p:attrName>
                                        </p:attrNameLst>
                                      </p:cBhvr>
                                      <p:to>
                                        <p:strVal val="visible"/>
                                      </p:to>
                                    </p:set>
                                    <p:animEffect transition="in" filter="fade">
                                      <p:cBhvr>
                                        <p:cTn id="12" dur="1000"/>
                                        <p:tgtEl>
                                          <p:spTgt spid="34819">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4819">
                                            <p:txEl>
                                              <p:pRg st="3" end="3"/>
                                            </p:txEl>
                                          </p:spTgt>
                                        </p:tgtEl>
                                        <p:attrNameLst>
                                          <p:attrName>style.visibility</p:attrName>
                                        </p:attrNameLst>
                                      </p:cBhvr>
                                      <p:to>
                                        <p:strVal val="visible"/>
                                      </p:to>
                                    </p:set>
                                    <p:animEffect transition="in" filter="fade">
                                      <p:cBhvr>
                                        <p:cTn id="15" dur="1000"/>
                                        <p:tgtEl>
                                          <p:spTgt spid="34819">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4819">
                                            <p:txEl>
                                              <p:pRg st="4" end="4"/>
                                            </p:txEl>
                                          </p:spTgt>
                                        </p:tgtEl>
                                        <p:attrNameLst>
                                          <p:attrName>style.visibility</p:attrName>
                                        </p:attrNameLst>
                                      </p:cBhvr>
                                      <p:to>
                                        <p:strVal val="visible"/>
                                      </p:to>
                                    </p:set>
                                    <p:animEffect transition="in" filter="fade">
                                      <p:cBhvr>
                                        <p:cTn id="18" dur="1000"/>
                                        <p:tgtEl>
                                          <p:spTgt spid="34819">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4819">
                                            <p:txEl>
                                              <p:pRg st="5" end="5"/>
                                            </p:txEl>
                                          </p:spTgt>
                                        </p:tgtEl>
                                        <p:attrNameLst>
                                          <p:attrName>style.visibility</p:attrName>
                                        </p:attrNameLst>
                                      </p:cBhvr>
                                      <p:to>
                                        <p:strVal val="visible"/>
                                      </p:to>
                                    </p:set>
                                    <p:animEffect transition="in" filter="fade">
                                      <p:cBhvr>
                                        <p:cTn id="21" dur="1000"/>
                                        <p:tgtEl>
                                          <p:spTgt spid="34819">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xEl>
                                              <p:pRg st="1" end="1"/>
                                            </p:txEl>
                                          </p:spTgt>
                                        </p:tgtEl>
                                        <p:attrNameLst>
                                          <p:attrName>style.visibility</p:attrName>
                                        </p:attrNameLst>
                                      </p:cBhvr>
                                      <p:to>
                                        <p:strVal val="visible"/>
                                      </p:to>
                                    </p:set>
                                    <p:animEffect transition="in" filter="fade">
                                      <p:cBhvr>
                                        <p:cTn id="26" dur="1000"/>
                                        <p:tgtEl>
                                          <p:spTgt spid="7">
                                            <p:txEl>
                                              <p:pRg st="1" end="1"/>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animEffect transition="in" filter="fade">
                                      <p:cBhvr>
                                        <p:cTn id="29" dur="1000"/>
                                        <p:tgtEl>
                                          <p:spTgt spid="7">
                                            <p:txEl>
                                              <p:pRg st="2" end="2"/>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fade">
                                      <p:cBhvr>
                                        <p:cTn id="32" dur="1000"/>
                                        <p:tgtEl>
                                          <p:spTgt spid="7">
                                            <p:txEl>
                                              <p:pRg st="3" end="3"/>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fade">
                                      <p:cBhvr>
                                        <p:cTn id="35" dur="1000"/>
                                        <p:tgtEl>
                                          <p:spTgt spid="7">
                                            <p:txEl>
                                              <p:pRg st="4" end="4"/>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7">
                                            <p:txEl>
                                              <p:pRg st="5" end="5"/>
                                            </p:txEl>
                                          </p:spTgt>
                                        </p:tgtEl>
                                        <p:attrNameLst>
                                          <p:attrName>style.visibility</p:attrName>
                                        </p:attrNameLst>
                                      </p:cBhvr>
                                      <p:to>
                                        <p:strVal val="visible"/>
                                      </p:to>
                                    </p:set>
                                    <p:animEffect transition="in" filter="fade">
                                      <p:cBhvr>
                                        <p:cTn id="38" dur="10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smtClean="0"/>
              <a:t>Industrial Real Estate</a:t>
            </a:r>
          </a:p>
        </p:txBody>
      </p:sp>
      <p:sp>
        <p:nvSpPr>
          <p:cNvPr id="35843" name="Content Placeholder 2"/>
          <p:cNvSpPr>
            <a:spLocks noGrp="1"/>
          </p:cNvSpPr>
          <p:nvPr>
            <p:ph idx="1"/>
          </p:nvPr>
        </p:nvSpPr>
        <p:spPr>
          <a:xfrm>
            <a:off x="0" y="1295400"/>
            <a:ext cx="4191000" cy="4724400"/>
          </a:xfrm>
        </p:spPr>
        <p:txBody>
          <a:bodyPr/>
          <a:lstStyle/>
          <a:p>
            <a:pPr eaLnBrk="1" hangingPunct="1"/>
            <a:r>
              <a:rPr lang="en-US" dirty="0" smtClean="0"/>
              <a:t>Overview</a:t>
            </a:r>
          </a:p>
          <a:p>
            <a:pPr lvl="1" eaLnBrk="1" hangingPunct="1"/>
            <a:r>
              <a:rPr lang="en-US" sz="2000" dirty="0" smtClean="0"/>
              <a:t>Absorption tepid</a:t>
            </a:r>
          </a:p>
          <a:p>
            <a:pPr lvl="1" eaLnBrk="1" hangingPunct="1"/>
            <a:r>
              <a:rPr lang="en-US" sz="2000" dirty="0" smtClean="0"/>
              <a:t>Vacancy rising</a:t>
            </a:r>
          </a:p>
          <a:p>
            <a:pPr lvl="1" eaLnBrk="1" hangingPunct="1"/>
            <a:r>
              <a:rPr lang="en-US" sz="2000" dirty="0" smtClean="0"/>
              <a:t>Rents falling</a:t>
            </a:r>
          </a:p>
          <a:p>
            <a:pPr lvl="1" eaLnBrk="1" hangingPunct="1"/>
            <a:r>
              <a:rPr lang="en-US" sz="2000" dirty="0" smtClean="0"/>
              <a:t>Continued Globalization</a:t>
            </a:r>
          </a:p>
        </p:txBody>
      </p:sp>
      <p:sp>
        <p:nvSpPr>
          <p:cNvPr id="7" name="Content Placeholder 6"/>
          <p:cNvSpPr txBox="1">
            <a:spLocks/>
          </p:cNvSpPr>
          <p:nvPr/>
        </p:nvSpPr>
        <p:spPr>
          <a:xfrm>
            <a:off x="4724400" y="1143000"/>
            <a:ext cx="3886200" cy="2057400"/>
          </a:xfrm>
          <a:prstGeom prst="rect">
            <a:avLst/>
          </a:prstGeom>
        </p:spPr>
        <p:txBody>
          <a:bodyPr/>
          <a:lstStyle/>
          <a:p>
            <a:pPr marL="342900" indent="-342900" eaLnBrk="0" hangingPunct="0">
              <a:spcBef>
                <a:spcPct val="20000"/>
              </a:spcBef>
              <a:buFontTx/>
              <a:buChar char="•"/>
              <a:defRPr/>
            </a:pPr>
            <a:r>
              <a:rPr lang="en-US" sz="2400" b="0" i="0" kern="0" dirty="0">
                <a:solidFill>
                  <a:schemeClr val="tx2"/>
                </a:solidFill>
                <a:latin typeface="+mn-lt"/>
                <a:cs typeface="+mn-cs"/>
              </a:rPr>
              <a:t>Opportunities</a:t>
            </a:r>
          </a:p>
          <a:p>
            <a:pPr marL="742950" lvl="1" indent="-285750" eaLnBrk="0" hangingPunct="0">
              <a:spcBef>
                <a:spcPct val="20000"/>
              </a:spcBef>
              <a:buFontTx/>
              <a:buChar char="–"/>
              <a:defRPr/>
            </a:pPr>
            <a:r>
              <a:rPr lang="en-US" sz="2200" b="0" i="0" kern="0" dirty="0" smtClean="0">
                <a:solidFill>
                  <a:schemeClr val="tx2"/>
                </a:solidFill>
                <a:latin typeface="+mn-lt"/>
              </a:rPr>
              <a:t>Projects w/ </a:t>
            </a:r>
            <a:r>
              <a:rPr lang="en-US" sz="2000" b="0" i="0" kern="0" dirty="0" smtClean="0">
                <a:solidFill>
                  <a:schemeClr val="tx2"/>
                </a:solidFill>
                <a:latin typeface="+mn-lt"/>
              </a:rPr>
              <a:t>Lost </a:t>
            </a:r>
            <a:r>
              <a:rPr lang="en-US" sz="2000" b="0" i="0" kern="0" dirty="0">
                <a:solidFill>
                  <a:schemeClr val="tx2"/>
                </a:solidFill>
                <a:latin typeface="+mn-lt"/>
              </a:rPr>
              <a:t>Tenants</a:t>
            </a:r>
          </a:p>
          <a:p>
            <a:pPr marL="685800" lvl="1" indent="-228600" eaLnBrk="0" hangingPunct="0">
              <a:spcBef>
                <a:spcPct val="20000"/>
              </a:spcBef>
              <a:buFontTx/>
              <a:buChar char="•"/>
              <a:defRPr/>
            </a:pPr>
            <a:r>
              <a:rPr lang="en-US" sz="2000" b="0" i="0" kern="0" dirty="0" smtClean="0">
                <a:solidFill>
                  <a:schemeClr val="tx2"/>
                </a:solidFill>
                <a:latin typeface="+mn-lt"/>
              </a:rPr>
              <a:t>Capital </a:t>
            </a:r>
            <a:r>
              <a:rPr lang="en-US" sz="2000" b="0" i="0" kern="0" dirty="0">
                <a:solidFill>
                  <a:schemeClr val="tx2"/>
                </a:solidFill>
                <a:latin typeface="+mn-lt"/>
              </a:rPr>
              <a:t>Needs Projects</a:t>
            </a:r>
          </a:p>
          <a:p>
            <a:pPr marL="685800" lvl="1" indent="-228600" eaLnBrk="0" hangingPunct="0">
              <a:spcBef>
                <a:spcPct val="20000"/>
              </a:spcBef>
              <a:buFontTx/>
              <a:buChar char="•"/>
              <a:defRPr/>
            </a:pPr>
            <a:r>
              <a:rPr lang="en-US" sz="2000" b="0" i="0" kern="0" dirty="0">
                <a:solidFill>
                  <a:schemeClr val="tx2"/>
                </a:solidFill>
                <a:latin typeface="+mn-lt"/>
              </a:rPr>
              <a:t>Changing H&amp;B </a:t>
            </a:r>
            <a:r>
              <a:rPr lang="en-US" sz="2000" b="0" i="0" kern="0" dirty="0" smtClean="0">
                <a:solidFill>
                  <a:schemeClr val="tx2"/>
                </a:solidFill>
                <a:latin typeface="+mn-lt"/>
              </a:rPr>
              <a:t>Use</a:t>
            </a:r>
          </a:p>
          <a:p>
            <a:pPr marL="685800" lvl="1" indent="-228600" eaLnBrk="0" hangingPunct="0">
              <a:spcBef>
                <a:spcPct val="20000"/>
              </a:spcBef>
              <a:buFontTx/>
              <a:buChar char="•"/>
              <a:defRPr/>
            </a:pPr>
            <a:r>
              <a:rPr lang="en-US" sz="2000" b="0" i="0" kern="0" dirty="0" smtClean="0">
                <a:solidFill>
                  <a:schemeClr val="tx2"/>
                </a:solidFill>
                <a:latin typeface="+mn-lt"/>
              </a:rPr>
              <a:t>Distressed Owners &amp; REO</a:t>
            </a:r>
            <a:endParaRPr lang="en-US" sz="2000" b="0" i="0" kern="0" dirty="0">
              <a:solidFill>
                <a:schemeClr val="tx2"/>
              </a:solidFill>
              <a:latin typeface="+mn-lt"/>
            </a:endParaRPr>
          </a:p>
          <a:p>
            <a:pPr marL="1143000" lvl="2" indent="-228600" eaLnBrk="0" hangingPunct="0">
              <a:spcBef>
                <a:spcPct val="20000"/>
              </a:spcBef>
              <a:defRPr/>
            </a:pPr>
            <a:endParaRPr lang="en-US" sz="2200" b="0" i="0" kern="0" dirty="0">
              <a:solidFill>
                <a:schemeClr val="tx2"/>
              </a:solidFill>
              <a:latin typeface="+mn-lt"/>
            </a:endParaRPr>
          </a:p>
        </p:txBody>
      </p:sp>
      <p:pic>
        <p:nvPicPr>
          <p:cNvPr id="166914" name="Picture 2"/>
          <p:cNvPicPr>
            <a:picLocks noChangeAspect="1" noChangeArrowheads="1"/>
          </p:cNvPicPr>
          <p:nvPr/>
        </p:nvPicPr>
        <p:blipFill>
          <a:blip r:embed="rId3" cstate="print"/>
          <a:srcRect/>
          <a:stretch>
            <a:fillRect/>
          </a:stretch>
        </p:blipFill>
        <p:spPr bwMode="auto">
          <a:xfrm>
            <a:off x="4495800" y="3581400"/>
            <a:ext cx="4419600" cy="2715141"/>
          </a:xfrm>
          <a:prstGeom prst="rect">
            <a:avLst/>
          </a:prstGeom>
          <a:noFill/>
          <a:ln w="9525">
            <a:noFill/>
            <a:miter lim="800000"/>
            <a:headEnd/>
            <a:tailEnd/>
          </a:ln>
        </p:spPr>
      </p:pic>
      <p:pic>
        <p:nvPicPr>
          <p:cNvPr id="166915" name="Picture 3"/>
          <p:cNvPicPr>
            <a:picLocks noChangeAspect="1" noChangeArrowheads="1"/>
          </p:cNvPicPr>
          <p:nvPr/>
        </p:nvPicPr>
        <p:blipFill>
          <a:blip r:embed="rId4" cstate="print"/>
          <a:srcRect/>
          <a:stretch>
            <a:fillRect/>
          </a:stretch>
        </p:blipFill>
        <p:spPr bwMode="auto">
          <a:xfrm>
            <a:off x="304800" y="3515675"/>
            <a:ext cx="3886200" cy="27708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6915"/>
                                        </p:tgtEl>
                                        <p:attrNameLst>
                                          <p:attrName>style.visibility</p:attrName>
                                        </p:attrNameLst>
                                      </p:cBhvr>
                                      <p:to>
                                        <p:strVal val="visible"/>
                                      </p:to>
                                    </p:set>
                                    <p:animEffect transition="in" filter="fade">
                                      <p:cBhvr>
                                        <p:cTn id="7" dur="1000"/>
                                        <p:tgtEl>
                                          <p:spTgt spid="1669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843">
                                            <p:txEl>
                                              <p:pRg st="1" end="1"/>
                                            </p:txEl>
                                          </p:spTgt>
                                        </p:tgtEl>
                                        <p:attrNameLst>
                                          <p:attrName>style.visibility</p:attrName>
                                        </p:attrNameLst>
                                      </p:cBhvr>
                                      <p:to>
                                        <p:strVal val="visible"/>
                                      </p:to>
                                    </p:set>
                                    <p:animEffect transition="in" filter="fade">
                                      <p:cBhvr>
                                        <p:cTn id="12" dur="1000"/>
                                        <p:tgtEl>
                                          <p:spTgt spid="3584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5843">
                                            <p:txEl>
                                              <p:pRg st="2" end="2"/>
                                            </p:txEl>
                                          </p:spTgt>
                                        </p:tgtEl>
                                        <p:attrNameLst>
                                          <p:attrName>style.visibility</p:attrName>
                                        </p:attrNameLst>
                                      </p:cBhvr>
                                      <p:to>
                                        <p:strVal val="visible"/>
                                      </p:to>
                                    </p:set>
                                    <p:animEffect transition="in" filter="fade">
                                      <p:cBhvr>
                                        <p:cTn id="15" dur="1000"/>
                                        <p:tgtEl>
                                          <p:spTgt spid="3584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5843">
                                            <p:txEl>
                                              <p:pRg st="3" end="3"/>
                                            </p:txEl>
                                          </p:spTgt>
                                        </p:tgtEl>
                                        <p:attrNameLst>
                                          <p:attrName>style.visibility</p:attrName>
                                        </p:attrNameLst>
                                      </p:cBhvr>
                                      <p:to>
                                        <p:strVal val="visible"/>
                                      </p:to>
                                    </p:set>
                                    <p:animEffect transition="in" filter="fade">
                                      <p:cBhvr>
                                        <p:cTn id="18" dur="1000"/>
                                        <p:tgtEl>
                                          <p:spTgt spid="3584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5843">
                                            <p:txEl>
                                              <p:pRg st="4" end="4"/>
                                            </p:txEl>
                                          </p:spTgt>
                                        </p:tgtEl>
                                        <p:attrNameLst>
                                          <p:attrName>style.visibility</p:attrName>
                                        </p:attrNameLst>
                                      </p:cBhvr>
                                      <p:to>
                                        <p:strVal val="visible"/>
                                      </p:to>
                                    </p:set>
                                    <p:animEffect transition="in" filter="fade">
                                      <p:cBhvr>
                                        <p:cTn id="21" dur="1000"/>
                                        <p:tgtEl>
                                          <p:spTgt spid="3584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xEl>
                                              <p:pRg st="1" end="1"/>
                                            </p:txEl>
                                          </p:spTgt>
                                        </p:tgtEl>
                                        <p:attrNameLst>
                                          <p:attrName>style.visibility</p:attrName>
                                        </p:attrNameLst>
                                      </p:cBhvr>
                                      <p:to>
                                        <p:strVal val="visible"/>
                                      </p:to>
                                    </p:set>
                                    <p:animEffect transition="in" filter="fade">
                                      <p:cBhvr>
                                        <p:cTn id="26" dur="1000"/>
                                        <p:tgtEl>
                                          <p:spTgt spid="7">
                                            <p:txEl>
                                              <p:pRg st="1" end="1"/>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animEffect transition="in" filter="fade">
                                      <p:cBhvr>
                                        <p:cTn id="29" dur="1000"/>
                                        <p:tgtEl>
                                          <p:spTgt spid="7">
                                            <p:txEl>
                                              <p:pRg st="2" end="2"/>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fade">
                                      <p:cBhvr>
                                        <p:cTn id="32" dur="1000"/>
                                        <p:tgtEl>
                                          <p:spTgt spid="7">
                                            <p:txEl>
                                              <p:pRg st="3" end="3"/>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fade">
                                      <p:cBhvr>
                                        <p:cTn id="35" dur="1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28600" y="381000"/>
            <a:ext cx="7086600" cy="533400"/>
          </a:xfrm>
        </p:spPr>
        <p:txBody>
          <a:bodyPr>
            <a:normAutofit fontScale="90000"/>
          </a:bodyPr>
          <a:lstStyle/>
          <a:p>
            <a:pPr eaLnBrk="1" hangingPunct="1"/>
            <a:r>
              <a:rPr lang="en-US" dirty="0" smtClean="0"/>
              <a:t>Part 1 Prelude: Three Major Attributes of Real Estate</a:t>
            </a:r>
          </a:p>
        </p:txBody>
      </p:sp>
      <p:sp>
        <p:nvSpPr>
          <p:cNvPr id="7171" name="Text Box 3"/>
          <p:cNvSpPr txBox="1">
            <a:spLocks noChangeArrowheads="1"/>
          </p:cNvSpPr>
          <p:nvPr/>
        </p:nvSpPr>
        <p:spPr bwMode="auto">
          <a:xfrm>
            <a:off x="1143001" y="990600"/>
            <a:ext cx="4038599" cy="2362200"/>
          </a:xfrm>
          <a:prstGeom prst="rect">
            <a:avLst/>
          </a:prstGeom>
          <a:noFill/>
          <a:ln w="9525">
            <a:noFill/>
            <a:miter lim="800000"/>
            <a:headEnd/>
            <a:tailEnd/>
          </a:ln>
        </p:spPr>
        <p:txBody>
          <a:bodyPr lIns="0" tIns="0" rIns="0" bIns="0"/>
          <a:lstStyle/>
          <a:p>
            <a:pPr marL="207963" indent="-207963" algn="ctr" defTabSz="457200">
              <a:buClr>
                <a:schemeClr val="bg2"/>
              </a:buClr>
              <a:buFont typeface="Monotype Sorts" pitchFamily="2" charset="2"/>
              <a:buNone/>
            </a:pPr>
            <a:r>
              <a:rPr lang="en-US" sz="2300" dirty="0">
                <a:solidFill>
                  <a:srgbClr val="6666FF"/>
                </a:solidFill>
                <a:latin typeface="+mj-lt"/>
              </a:rPr>
              <a:t>Three major attributes of real estate . . .</a:t>
            </a:r>
            <a:br>
              <a:rPr lang="en-US" sz="2300" dirty="0">
                <a:solidFill>
                  <a:srgbClr val="6666FF"/>
                </a:solidFill>
                <a:latin typeface="+mj-lt"/>
              </a:rPr>
            </a:br>
            <a:endParaRPr lang="en-US" sz="2300" dirty="0">
              <a:solidFill>
                <a:srgbClr val="6666FF"/>
              </a:solidFill>
              <a:latin typeface="+mj-lt"/>
            </a:endParaRPr>
          </a:p>
          <a:p>
            <a:pPr marL="706438" lvl="1" indent="-249238" algn="ctr" defTabSz="457200">
              <a:buClr>
                <a:schemeClr val="bg2"/>
              </a:buClr>
              <a:buFont typeface="Arial" pitchFamily="34" charset="0"/>
              <a:buChar char="–"/>
            </a:pPr>
            <a:r>
              <a:rPr lang="en-US" sz="2300" dirty="0" smtClean="0">
                <a:solidFill>
                  <a:srgbClr val="6666FF"/>
                </a:solidFill>
                <a:latin typeface="+mj-lt"/>
              </a:rPr>
              <a:t>L,</a:t>
            </a:r>
          </a:p>
          <a:p>
            <a:pPr marL="706438" lvl="1" indent="-249238" algn="ctr" defTabSz="457200">
              <a:buClr>
                <a:schemeClr val="bg2"/>
              </a:buClr>
              <a:buFont typeface="Arial" pitchFamily="34" charset="0"/>
              <a:buChar char="–"/>
            </a:pPr>
            <a:r>
              <a:rPr lang="en-US" sz="2300" dirty="0" smtClean="0">
                <a:solidFill>
                  <a:srgbClr val="6666FF"/>
                </a:solidFill>
                <a:latin typeface="+mj-lt"/>
              </a:rPr>
              <a:t>L,</a:t>
            </a:r>
          </a:p>
          <a:p>
            <a:pPr marL="706438" lvl="1" indent="-249238" algn="ctr" defTabSz="457200">
              <a:buClr>
                <a:schemeClr val="bg2"/>
              </a:buClr>
              <a:buFont typeface="Arial" pitchFamily="34" charset="0"/>
              <a:buChar char="–"/>
            </a:pPr>
            <a:r>
              <a:rPr lang="en-US" sz="2300" dirty="0" smtClean="0">
                <a:solidFill>
                  <a:srgbClr val="6666FF"/>
                </a:solidFill>
                <a:latin typeface="+mj-lt"/>
              </a:rPr>
              <a:t>L.</a:t>
            </a:r>
            <a:br>
              <a:rPr lang="en-US" sz="2300" dirty="0" smtClean="0">
                <a:solidFill>
                  <a:srgbClr val="6666FF"/>
                </a:solidFill>
                <a:latin typeface="+mj-lt"/>
              </a:rPr>
            </a:br>
            <a:r>
              <a:rPr lang="en-US" sz="2300" dirty="0">
                <a:solidFill>
                  <a:schemeClr val="bg2"/>
                </a:solidFill>
                <a:latin typeface="+mj-lt"/>
              </a:rPr>
              <a:t/>
            </a:r>
            <a:br>
              <a:rPr lang="en-US" sz="2300" dirty="0">
                <a:solidFill>
                  <a:schemeClr val="bg2"/>
                </a:solidFill>
                <a:latin typeface="+mj-lt"/>
              </a:rPr>
            </a:br>
            <a:endParaRPr lang="en-US" dirty="0">
              <a:solidFill>
                <a:schemeClr val="bg2"/>
              </a:solidFill>
              <a:latin typeface="+mj-lt"/>
            </a:endParaRPr>
          </a:p>
        </p:txBody>
      </p:sp>
      <p:grpSp>
        <p:nvGrpSpPr>
          <p:cNvPr id="2" name="Group 5"/>
          <p:cNvGrpSpPr>
            <a:grpSpLocks/>
          </p:cNvGrpSpPr>
          <p:nvPr/>
        </p:nvGrpSpPr>
        <p:grpSpPr bwMode="auto">
          <a:xfrm>
            <a:off x="5276851" y="1192213"/>
            <a:ext cx="476250" cy="2398713"/>
            <a:chOff x="3967" y="3011"/>
            <a:chExt cx="300" cy="1511"/>
          </a:xfrm>
        </p:grpSpPr>
        <p:sp>
          <p:nvSpPr>
            <p:cNvPr id="7175" name="Text Box 6"/>
            <p:cNvSpPr txBox="1">
              <a:spLocks noChangeArrowheads="1"/>
            </p:cNvSpPr>
            <p:nvPr/>
          </p:nvSpPr>
          <p:spPr bwMode="auto">
            <a:xfrm rot="-2940000">
              <a:off x="3816" y="3162"/>
              <a:ext cx="561" cy="260"/>
            </a:xfrm>
            <a:prstGeom prst="rect">
              <a:avLst/>
            </a:prstGeom>
            <a:noFill/>
            <a:ln w="9525">
              <a:noFill/>
              <a:miter lim="800000"/>
              <a:headEnd/>
              <a:tailEnd/>
            </a:ln>
          </p:spPr>
          <p:txBody>
            <a:bodyPr lIns="0" tIns="0" rIns="0" bIns="0"/>
            <a:lstStyle/>
            <a:p>
              <a:pPr marL="207963" indent="-207963" algn="ctr" defTabSz="457200">
                <a:buClr>
                  <a:srgbClr val="FFFF00"/>
                </a:buClr>
                <a:buSzPct val="90000"/>
                <a:buFont typeface="Monotype Sorts" pitchFamily="2" charset="2"/>
                <a:buNone/>
              </a:pPr>
              <a:r>
                <a:rPr lang="en-US" sz="2300" dirty="0">
                  <a:solidFill>
                    <a:srgbClr val="FFFF00"/>
                  </a:solidFill>
                  <a:latin typeface="+mj-lt"/>
                </a:rPr>
                <a:t>L</a:t>
              </a:r>
              <a:endParaRPr lang="en-US" dirty="0">
                <a:solidFill>
                  <a:srgbClr val="FFFF00"/>
                </a:solidFill>
                <a:latin typeface="+mj-lt"/>
              </a:endParaRPr>
            </a:p>
          </p:txBody>
        </p:sp>
        <p:sp>
          <p:nvSpPr>
            <p:cNvPr id="7176" name="Text Box 7"/>
            <p:cNvSpPr txBox="1">
              <a:spLocks noChangeArrowheads="1"/>
            </p:cNvSpPr>
            <p:nvPr/>
          </p:nvSpPr>
          <p:spPr bwMode="auto">
            <a:xfrm rot="-2940000">
              <a:off x="3816" y="3607"/>
              <a:ext cx="561" cy="260"/>
            </a:xfrm>
            <a:prstGeom prst="rect">
              <a:avLst/>
            </a:prstGeom>
            <a:noFill/>
            <a:ln w="9525">
              <a:noFill/>
              <a:miter lim="800000"/>
              <a:headEnd/>
              <a:tailEnd/>
            </a:ln>
          </p:spPr>
          <p:txBody>
            <a:bodyPr lIns="0" tIns="0" rIns="0" bIns="0"/>
            <a:lstStyle/>
            <a:p>
              <a:pPr marL="207963" indent="-207963" algn="ctr" defTabSz="457200">
                <a:buClr>
                  <a:srgbClr val="FFFF00"/>
                </a:buClr>
                <a:buSzPct val="90000"/>
                <a:buFont typeface="Monotype Sorts" pitchFamily="2" charset="2"/>
                <a:buNone/>
              </a:pPr>
              <a:r>
                <a:rPr lang="en-US" sz="2300" dirty="0">
                  <a:solidFill>
                    <a:srgbClr val="FFFF00"/>
                  </a:solidFill>
                  <a:latin typeface="+mj-lt"/>
                </a:rPr>
                <a:t>L</a:t>
              </a:r>
              <a:endParaRPr lang="en-US" dirty="0">
                <a:solidFill>
                  <a:srgbClr val="FFFF00"/>
                </a:solidFill>
                <a:latin typeface="+mj-lt"/>
              </a:endParaRPr>
            </a:p>
          </p:txBody>
        </p:sp>
        <p:sp>
          <p:nvSpPr>
            <p:cNvPr id="7177" name="Text Box 8"/>
            <p:cNvSpPr txBox="1">
              <a:spLocks noChangeArrowheads="1"/>
            </p:cNvSpPr>
            <p:nvPr/>
          </p:nvSpPr>
          <p:spPr bwMode="auto">
            <a:xfrm rot="18660000">
              <a:off x="3856" y="4112"/>
              <a:ext cx="561" cy="260"/>
            </a:xfrm>
            <a:prstGeom prst="rect">
              <a:avLst/>
            </a:prstGeom>
            <a:noFill/>
            <a:ln w="9525">
              <a:noFill/>
              <a:miter lim="800000"/>
              <a:headEnd/>
              <a:tailEnd/>
            </a:ln>
          </p:spPr>
          <p:txBody>
            <a:bodyPr lIns="0" tIns="0" rIns="0" bIns="0"/>
            <a:lstStyle/>
            <a:p>
              <a:pPr marL="207963" indent="-207963" algn="ctr" defTabSz="457200">
                <a:buClr>
                  <a:srgbClr val="FFFF00"/>
                </a:buClr>
                <a:buSzPct val="90000"/>
                <a:buFont typeface="Monotype Sorts" pitchFamily="2" charset="2"/>
                <a:buNone/>
              </a:pPr>
              <a:r>
                <a:rPr lang="en-US" sz="2300" dirty="0">
                  <a:solidFill>
                    <a:srgbClr val="FFFF00"/>
                  </a:solidFill>
                  <a:latin typeface="+mj-lt"/>
                </a:rPr>
                <a:t>L</a:t>
              </a:r>
              <a:endParaRPr lang="en-US" dirty="0">
                <a:solidFill>
                  <a:srgbClr val="FFFF00"/>
                </a:solidFill>
                <a:latin typeface="+mj-lt"/>
              </a:endParaRPr>
            </a:p>
          </p:txBody>
        </p:sp>
      </p:grpSp>
      <p:sp>
        <p:nvSpPr>
          <p:cNvPr id="7174" name="Text Box 9"/>
          <p:cNvSpPr txBox="1">
            <a:spLocks noChangeArrowheads="1"/>
          </p:cNvSpPr>
          <p:nvPr/>
        </p:nvSpPr>
        <p:spPr bwMode="auto">
          <a:xfrm>
            <a:off x="5562600" y="1447801"/>
            <a:ext cx="3352800" cy="1905000"/>
          </a:xfrm>
          <a:prstGeom prst="rect">
            <a:avLst/>
          </a:prstGeom>
          <a:noFill/>
          <a:ln w="9525">
            <a:noFill/>
            <a:miter lim="800000"/>
            <a:headEnd/>
            <a:tailEnd/>
          </a:ln>
        </p:spPr>
        <p:txBody>
          <a:bodyPr lIns="0" tIns="0" rIns="0" bIns="0"/>
          <a:lstStyle/>
          <a:p>
            <a:pPr marL="706438" lvl="1" indent="-249238" algn="ctr" defTabSz="457200">
              <a:buClr>
                <a:srgbClr val="FFFF00"/>
              </a:buClr>
              <a:buSzPct val="90000"/>
              <a:buFont typeface="Monotype Sorts" pitchFamily="2" charset="2"/>
              <a:buNone/>
            </a:pPr>
            <a:r>
              <a:rPr lang="en-US" sz="2300" dirty="0">
                <a:solidFill>
                  <a:srgbClr val="FFFF00"/>
                </a:solidFill>
                <a:latin typeface="+mj-lt"/>
              </a:rPr>
              <a:t> . . . . . . . </a:t>
            </a:r>
            <a:r>
              <a:rPr lang="en-US" sz="2300" dirty="0" err="1">
                <a:solidFill>
                  <a:srgbClr val="FFFF00"/>
                </a:solidFill>
                <a:latin typeface="+mj-lt"/>
              </a:rPr>
              <a:t>ulnerable</a:t>
            </a:r>
            <a:r>
              <a:rPr lang="en-US" sz="2300" dirty="0">
                <a:solidFill>
                  <a:srgbClr val="FFFF00"/>
                </a:solidFill>
                <a:latin typeface="+mj-lt"/>
              </a:rPr>
              <a:t>,</a:t>
            </a:r>
            <a:br>
              <a:rPr lang="en-US" sz="2300" dirty="0">
                <a:solidFill>
                  <a:srgbClr val="FFFF00"/>
                </a:solidFill>
                <a:latin typeface="+mj-lt"/>
              </a:rPr>
            </a:br>
            <a:endParaRPr lang="en-US" sz="2300" dirty="0">
              <a:solidFill>
                <a:srgbClr val="FFFF00"/>
              </a:solidFill>
              <a:latin typeface="+mj-lt"/>
            </a:endParaRPr>
          </a:p>
          <a:p>
            <a:pPr marL="706438" lvl="1" indent="-249238" algn="ctr" defTabSz="457200">
              <a:buClr>
                <a:srgbClr val="FFFF00"/>
              </a:buClr>
              <a:buSzPct val="90000"/>
              <a:buFont typeface="Monotype Sorts" pitchFamily="2" charset="2"/>
              <a:buNone/>
            </a:pPr>
            <a:r>
              <a:rPr lang="en-US" sz="2300" dirty="0">
                <a:solidFill>
                  <a:srgbClr val="FFFF00"/>
                </a:solidFill>
                <a:latin typeface="+mj-lt"/>
              </a:rPr>
              <a:t> . . . . . . . </a:t>
            </a:r>
            <a:r>
              <a:rPr lang="en-US" sz="2300" dirty="0" err="1">
                <a:solidFill>
                  <a:srgbClr val="FFFF00"/>
                </a:solidFill>
                <a:latin typeface="+mj-lt"/>
              </a:rPr>
              <a:t>ulnerable</a:t>
            </a:r>
            <a:r>
              <a:rPr lang="en-US" sz="2300" dirty="0">
                <a:solidFill>
                  <a:srgbClr val="FFFF00"/>
                </a:solidFill>
                <a:latin typeface="+mj-lt"/>
              </a:rPr>
              <a:t>,</a:t>
            </a:r>
            <a:br>
              <a:rPr lang="en-US" sz="2300" dirty="0">
                <a:solidFill>
                  <a:srgbClr val="FFFF00"/>
                </a:solidFill>
                <a:latin typeface="+mj-lt"/>
              </a:rPr>
            </a:br>
            <a:endParaRPr lang="en-US" sz="2300" dirty="0">
              <a:solidFill>
                <a:srgbClr val="FFFF00"/>
              </a:solidFill>
              <a:latin typeface="+mj-lt"/>
            </a:endParaRPr>
          </a:p>
          <a:p>
            <a:pPr marL="706438" lvl="1" indent="-249238" algn="ctr" defTabSz="457200">
              <a:buClr>
                <a:srgbClr val="FFFF00"/>
              </a:buClr>
              <a:buSzPct val="90000"/>
              <a:buFont typeface="Monotype Sorts" pitchFamily="2" charset="2"/>
              <a:buNone/>
            </a:pPr>
            <a:r>
              <a:rPr lang="en-US" sz="2300" dirty="0">
                <a:solidFill>
                  <a:srgbClr val="FFFF00"/>
                </a:solidFill>
                <a:latin typeface="+mj-lt"/>
              </a:rPr>
              <a:t> . . . . . . . </a:t>
            </a:r>
            <a:r>
              <a:rPr lang="en-US" sz="2300" dirty="0" err="1">
                <a:solidFill>
                  <a:srgbClr val="FFFF00"/>
                </a:solidFill>
                <a:latin typeface="+mj-lt"/>
              </a:rPr>
              <a:t>ulnerable</a:t>
            </a:r>
            <a:r>
              <a:rPr lang="en-US" sz="2300" dirty="0">
                <a:solidFill>
                  <a:srgbClr val="FFFF00"/>
                </a:solidFill>
                <a:latin typeface="+mj-lt"/>
              </a:rPr>
              <a:t>.</a:t>
            </a:r>
            <a:br>
              <a:rPr lang="en-US" sz="2300" dirty="0">
                <a:solidFill>
                  <a:srgbClr val="FFFF00"/>
                </a:solidFill>
                <a:latin typeface="+mj-lt"/>
              </a:rPr>
            </a:br>
            <a:r>
              <a:rPr lang="en-US" sz="2300" dirty="0">
                <a:solidFill>
                  <a:srgbClr val="FFFF00"/>
                </a:solidFill>
                <a:latin typeface="+mj-lt"/>
              </a:rPr>
              <a:t/>
            </a:r>
            <a:br>
              <a:rPr lang="en-US" sz="2300" dirty="0">
                <a:solidFill>
                  <a:srgbClr val="FFFF00"/>
                </a:solidFill>
                <a:latin typeface="+mj-lt"/>
              </a:rPr>
            </a:br>
            <a:endParaRPr lang="en-US" dirty="0">
              <a:solidFill>
                <a:srgbClr val="FFFF00"/>
              </a:solidFill>
              <a:latin typeface="+mj-lt"/>
            </a:endParaRPr>
          </a:p>
        </p:txBody>
      </p:sp>
      <p:sp>
        <p:nvSpPr>
          <p:cNvPr id="11" name="Text Box 3"/>
          <p:cNvSpPr txBox="1">
            <a:spLocks noChangeArrowheads="1"/>
          </p:cNvSpPr>
          <p:nvPr/>
        </p:nvSpPr>
        <p:spPr bwMode="auto">
          <a:xfrm>
            <a:off x="152400" y="3200400"/>
            <a:ext cx="4800600" cy="457200"/>
          </a:xfrm>
          <a:prstGeom prst="rect">
            <a:avLst/>
          </a:prstGeom>
          <a:noFill/>
          <a:ln w="9525">
            <a:noFill/>
            <a:miter lim="800000"/>
            <a:headEnd/>
            <a:tailEnd/>
          </a:ln>
        </p:spPr>
        <p:txBody>
          <a:bodyPr lIns="0" tIns="0" rIns="0" bIns="0"/>
          <a:lstStyle/>
          <a:p>
            <a:pPr marL="207963" indent="-207963" algn="ctr" defTabSz="457200">
              <a:buClr>
                <a:schemeClr val="bg2"/>
              </a:buClr>
              <a:buFont typeface="Monotype Sorts" pitchFamily="2" charset="2"/>
              <a:buNone/>
            </a:pPr>
            <a:r>
              <a:rPr lang="en-US" sz="2300" dirty="0" smtClean="0">
                <a:latin typeface="+mj-lt"/>
              </a:rPr>
              <a:t>The  2009 regime </a:t>
            </a:r>
            <a:r>
              <a:rPr lang="en-US" sz="2300" dirty="0">
                <a:latin typeface="+mj-lt"/>
              </a:rPr>
              <a:t>of real estate . . .</a:t>
            </a:r>
            <a:br>
              <a:rPr lang="en-US" sz="2300" dirty="0">
                <a:latin typeface="+mj-lt"/>
              </a:rPr>
            </a:br>
            <a:endParaRPr lang="en-US" sz="2300" dirty="0">
              <a:latin typeface="+mj-lt"/>
            </a:endParaRPr>
          </a:p>
          <a:p>
            <a:pPr marL="706438" lvl="1" indent="-249238" algn="ctr" defTabSz="457200">
              <a:buClr>
                <a:schemeClr val="bg2"/>
              </a:buClr>
              <a:buFont typeface="Arial" pitchFamily="34" charset="0"/>
              <a:buChar char="–"/>
            </a:pPr>
            <a:r>
              <a:rPr lang="en-US" sz="2300" dirty="0" smtClean="0">
                <a:latin typeface="+mj-lt"/>
              </a:rPr>
              <a:t>D</a:t>
            </a:r>
          </a:p>
          <a:p>
            <a:pPr marL="706438" lvl="1" indent="-249238" algn="ctr" defTabSz="457200">
              <a:buClr>
                <a:schemeClr val="bg2"/>
              </a:buClr>
              <a:buFont typeface="Arial" pitchFamily="34" charset="0"/>
              <a:buChar char="–"/>
            </a:pPr>
            <a:r>
              <a:rPr lang="en-US" sz="2300" dirty="0" smtClean="0">
                <a:latin typeface="+mj-lt"/>
              </a:rPr>
              <a:t>D</a:t>
            </a:r>
          </a:p>
          <a:p>
            <a:pPr marL="706438" lvl="1" indent="-249238" algn="ctr" defTabSz="457200">
              <a:buClr>
                <a:schemeClr val="bg2"/>
              </a:buClr>
              <a:buFont typeface="Arial" pitchFamily="34" charset="0"/>
              <a:buChar char="–"/>
            </a:pPr>
            <a:r>
              <a:rPr lang="en-US" sz="2300" dirty="0" smtClean="0">
                <a:latin typeface="+mj-lt"/>
              </a:rPr>
              <a:t>D</a:t>
            </a:r>
            <a:br>
              <a:rPr lang="en-US" sz="2300" dirty="0" smtClean="0">
                <a:latin typeface="+mj-lt"/>
              </a:rPr>
            </a:br>
            <a:r>
              <a:rPr lang="en-US" sz="2300" dirty="0">
                <a:solidFill>
                  <a:schemeClr val="bg2"/>
                </a:solidFill>
                <a:latin typeface="+mj-lt"/>
              </a:rPr>
              <a:t/>
            </a:r>
            <a:br>
              <a:rPr lang="en-US" sz="2300" dirty="0">
                <a:solidFill>
                  <a:schemeClr val="bg2"/>
                </a:solidFill>
                <a:latin typeface="+mj-lt"/>
              </a:rPr>
            </a:br>
            <a:endParaRPr lang="en-US" dirty="0">
              <a:solidFill>
                <a:schemeClr val="bg2"/>
              </a:solidFill>
              <a:latin typeface="+mj-lt"/>
            </a:endParaRPr>
          </a:p>
        </p:txBody>
      </p:sp>
      <p:sp>
        <p:nvSpPr>
          <p:cNvPr id="12" name="Text Box 9"/>
          <p:cNvSpPr txBox="1">
            <a:spLocks noChangeArrowheads="1"/>
          </p:cNvSpPr>
          <p:nvPr/>
        </p:nvSpPr>
        <p:spPr bwMode="auto">
          <a:xfrm>
            <a:off x="2133600" y="3886201"/>
            <a:ext cx="3810000" cy="1219200"/>
          </a:xfrm>
          <a:prstGeom prst="rect">
            <a:avLst/>
          </a:prstGeom>
          <a:noFill/>
          <a:ln w="9525">
            <a:noFill/>
            <a:miter lim="800000"/>
            <a:headEnd/>
            <a:tailEnd/>
          </a:ln>
        </p:spPr>
        <p:txBody>
          <a:bodyPr lIns="0" tIns="0" rIns="0" bIns="0"/>
          <a:lstStyle/>
          <a:p>
            <a:pPr marL="706438" lvl="1" indent="-249238" algn="ctr" defTabSz="457200">
              <a:buClr>
                <a:srgbClr val="FFFF00"/>
              </a:buClr>
              <a:buSzPct val="90000"/>
              <a:buFont typeface="Monotype Sorts" pitchFamily="2" charset="2"/>
              <a:buNone/>
            </a:pPr>
            <a:r>
              <a:rPr lang="en-US" sz="2300" dirty="0">
                <a:solidFill>
                  <a:srgbClr val="FFFF00"/>
                </a:solidFill>
                <a:latin typeface="+mj-lt"/>
              </a:rPr>
              <a:t> . . . . . . . </a:t>
            </a:r>
            <a:r>
              <a:rPr lang="en-US" sz="2300" dirty="0" err="1" smtClean="0">
                <a:solidFill>
                  <a:srgbClr val="FFFF00"/>
                </a:solidFill>
                <a:latin typeface="+mj-lt"/>
              </a:rPr>
              <a:t>istressed</a:t>
            </a:r>
            <a:r>
              <a:rPr lang="en-US" sz="2300" dirty="0" smtClean="0">
                <a:solidFill>
                  <a:srgbClr val="FFFF00"/>
                </a:solidFill>
                <a:latin typeface="+mj-lt"/>
              </a:rPr>
              <a:t>,</a:t>
            </a:r>
            <a:endParaRPr lang="en-US" sz="2300" dirty="0">
              <a:solidFill>
                <a:srgbClr val="FFFF00"/>
              </a:solidFill>
              <a:latin typeface="+mj-lt"/>
            </a:endParaRPr>
          </a:p>
          <a:p>
            <a:pPr marL="706438" lvl="1" indent="-249238" algn="ctr" defTabSz="457200">
              <a:buClr>
                <a:srgbClr val="FFFF00"/>
              </a:buClr>
              <a:buSzPct val="90000"/>
              <a:buFont typeface="Monotype Sorts" pitchFamily="2" charset="2"/>
              <a:buNone/>
            </a:pPr>
            <a:r>
              <a:rPr lang="en-US" sz="2300" dirty="0">
                <a:solidFill>
                  <a:srgbClr val="FFFF00"/>
                </a:solidFill>
                <a:latin typeface="+mj-lt"/>
              </a:rPr>
              <a:t> . . . . . . . </a:t>
            </a:r>
            <a:r>
              <a:rPr lang="en-US" sz="2300" dirty="0" err="1" smtClean="0">
                <a:solidFill>
                  <a:srgbClr val="FFFF00"/>
                </a:solidFill>
                <a:latin typeface="+mj-lt"/>
              </a:rPr>
              <a:t>istressed</a:t>
            </a:r>
            <a:r>
              <a:rPr lang="en-US" sz="2300" dirty="0" smtClean="0">
                <a:solidFill>
                  <a:srgbClr val="FFFF00"/>
                </a:solidFill>
                <a:latin typeface="+mj-lt"/>
              </a:rPr>
              <a:t>,</a:t>
            </a:r>
            <a:endParaRPr lang="en-US" sz="2300" dirty="0">
              <a:solidFill>
                <a:srgbClr val="FFFF00"/>
              </a:solidFill>
              <a:latin typeface="+mj-lt"/>
            </a:endParaRPr>
          </a:p>
          <a:p>
            <a:pPr marL="706438" lvl="1" indent="-249238" algn="ctr" defTabSz="457200">
              <a:buClr>
                <a:srgbClr val="FFFF00"/>
              </a:buClr>
              <a:buSzPct val="90000"/>
              <a:buFont typeface="Monotype Sorts" pitchFamily="2" charset="2"/>
              <a:buNone/>
            </a:pPr>
            <a:r>
              <a:rPr lang="en-US" sz="2300" dirty="0">
                <a:solidFill>
                  <a:srgbClr val="FFFF00"/>
                </a:solidFill>
                <a:latin typeface="+mj-lt"/>
              </a:rPr>
              <a:t> . . . . . . . </a:t>
            </a:r>
            <a:r>
              <a:rPr lang="en-US" sz="2300" dirty="0" err="1" smtClean="0">
                <a:solidFill>
                  <a:srgbClr val="FFFF00"/>
                </a:solidFill>
                <a:latin typeface="+mj-lt"/>
              </a:rPr>
              <a:t>istressed</a:t>
            </a:r>
            <a:r>
              <a:rPr lang="en-US" sz="2300" dirty="0" smtClean="0">
                <a:solidFill>
                  <a:srgbClr val="FFFF00"/>
                </a:solidFill>
                <a:latin typeface="+mj-lt"/>
              </a:rPr>
              <a:t>.</a:t>
            </a:r>
            <a:r>
              <a:rPr lang="en-US" sz="2300" dirty="0">
                <a:solidFill>
                  <a:srgbClr val="FFFF00"/>
                </a:solidFill>
                <a:latin typeface="+mj-lt"/>
              </a:rPr>
              <a:t/>
            </a:r>
            <a:br>
              <a:rPr lang="en-US" sz="2300" dirty="0">
                <a:solidFill>
                  <a:srgbClr val="FFFF00"/>
                </a:solidFill>
                <a:latin typeface="+mj-lt"/>
              </a:rPr>
            </a:br>
            <a:r>
              <a:rPr lang="en-US" sz="2300" dirty="0">
                <a:solidFill>
                  <a:srgbClr val="FFFF00"/>
                </a:solidFill>
                <a:latin typeface="+mj-lt"/>
              </a:rPr>
              <a:t/>
            </a:r>
            <a:br>
              <a:rPr lang="en-US" sz="2300" dirty="0">
                <a:solidFill>
                  <a:srgbClr val="FFFF00"/>
                </a:solidFill>
                <a:latin typeface="+mj-lt"/>
              </a:rPr>
            </a:br>
            <a:endParaRPr lang="en-US" dirty="0">
              <a:solidFill>
                <a:srgbClr val="FFFF00"/>
              </a:solidFill>
              <a:latin typeface="+mj-lt"/>
            </a:endParaRPr>
          </a:p>
        </p:txBody>
      </p:sp>
      <p:sp>
        <p:nvSpPr>
          <p:cNvPr id="13" name="Text Box 3"/>
          <p:cNvSpPr txBox="1">
            <a:spLocks noChangeArrowheads="1"/>
          </p:cNvSpPr>
          <p:nvPr/>
        </p:nvSpPr>
        <p:spPr bwMode="auto">
          <a:xfrm>
            <a:off x="1143001" y="990600"/>
            <a:ext cx="4038599" cy="2362200"/>
          </a:xfrm>
          <a:prstGeom prst="rect">
            <a:avLst/>
          </a:prstGeom>
          <a:noFill/>
          <a:ln w="9525">
            <a:noFill/>
            <a:miter lim="800000"/>
            <a:headEnd/>
            <a:tailEnd/>
          </a:ln>
        </p:spPr>
        <p:txBody>
          <a:bodyPr lIns="0" tIns="0" rIns="0" bIns="0"/>
          <a:lstStyle/>
          <a:p>
            <a:pPr marL="207963" indent="-207963" algn="ctr" defTabSz="457200">
              <a:buClr>
                <a:schemeClr val="bg2"/>
              </a:buClr>
              <a:buFont typeface="Monotype Sorts" pitchFamily="2" charset="2"/>
              <a:buNone/>
            </a:pPr>
            <a:r>
              <a:rPr lang="en-US" sz="2300" dirty="0">
                <a:latin typeface="+mj-lt"/>
              </a:rPr>
              <a:t>Three major attributes of real estate . . </a:t>
            </a:r>
            <a:r>
              <a:rPr lang="en-US" sz="2300" dirty="0" smtClean="0">
                <a:latin typeface="+mj-lt"/>
              </a:rPr>
              <a:t>.</a:t>
            </a:r>
            <a:br>
              <a:rPr lang="en-US" sz="2300" dirty="0" smtClean="0">
                <a:latin typeface="+mj-lt"/>
              </a:rPr>
            </a:br>
            <a:endParaRPr lang="en-US" sz="2300" dirty="0" smtClean="0">
              <a:latin typeface="+mj-lt"/>
            </a:endParaRPr>
          </a:p>
          <a:p>
            <a:pPr marL="706438" lvl="1" indent="-249238" algn="ctr" defTabSz="457200">
              <a:buClr>
                <a:schemeClr val="bg2"/>
              </a:buClr>
              <a:buFont typeface="Arial" pitchFamily="34" charset="0"/>
              <a:buChar char="–"/>
            </a:pPr>
            <a:r>
              <a:rPr lang="en-US" sz="2300" dirty="0" smtClean="0">
                <a:latin typeface="+mj-lt"/>
              </a:rPr>
              <a:t>L,</a:t>
            </a:r>
          </a:p>
          <a:p>
            <a:pPr marL="706438" lvl="1" indent="-249238" algn="ctr" defTabSz="457200">
              <a:buClr>
                <a:schemeClr val="bg2"/>
              </a:buClr>
              <a:buFont typeface="Arial" pitchFamily="34" charset="0"/>
              <a:buChar char="–"/>
            </a:pPr>
            <a:r>
              <a:rPr lang="en-US" sz="2300" dirty="0" smtClean="0">
                <a:latin typeface="+mj-lt"/>
              </a:rPr>
              <a:t>L,</a:t>
            </a:r>
          </a:p>
          <a:p>
            <a:pPr marL="706438" lvl="1" indent="-249238" algn="ctr" defTabSz="457200">
              <a:buClr>
                <a:schemeClr val="bg2"/>
              </a:buClr>
              <a:buFont typeface="Arial" pitchFamily="34" charset="0"/>
              <a:buChar char="–"/>
            </a:pPr>
            <a:r>
              <a:rPr lang="en-US" sz="2300" dirty="0" smtClean="0">
                <a:latin typeface="+mj-lt"/>
              </a:rPr>
              <a:t>L.</a:t>
            </a:r>
            <a:br>
              <a:rPr lang="en-US" sz="2300" dirty="0" smtClean="0">
                <a:latin typeface="+mj-lt"/>
              </a:rPr>
            </a:br>
            <a:r>
              <a:rPr lang="en-US" sz="2300" dirty="0">
                <a:latin typeface="+mj-lt"/>
              </a:rPr>
              <a:t/>
            </a:r>
            <a:br>
              <a:rPr lang="en-US" sz="2300" dirty="0">
                <a:latin typeface="+mj-lt"/>
              </a:rPr>
            </a:br>
            <a:endParaRPr lang="en-US" dirty="0">
              <a:latin typeface="+mj-lt"/>
            </a:endParaRPr>
          </a:p>
        </p:txBody>
      </p:sp>
      <p:sp>
        <p:nvSpPr>
          <p:cNvPr id="16" name="Text Box 3"/>
          <p:cNvSpPr txBox="1">
            <a:spLocks noChangeArrowheads="1"/>
          </p:cNvSpPr>
          <p:nvPr/>
        </p:nvSpPr>
        <p:spPr bwMode="auto">
          <a:xfrm>
            <a:off x="304800" y="5105400"/>
            <a:ext cx="4800600" cy="457200"/>
          </a:xfrm>
          <a:prstGeom prst="rect">
            <a:avLst/>
          </a:prstGeom>
          <a:noFill/>
          <a:ln w="9525">
            <a:noFill/>
            <a:miter lim="800000"/>
            <a:headEnd/>
            <a:tailEnd/>
          </a:ln>
        </p:spPr>
        <p:txBody>
          <a:bodyPr lIns="0" tIns="0" rIns="0" bIns="0"/>
          <a:lstStyle/>
          <a:p>
            <a:pPr marL="207963" indent="-207963" algn="ctr" defTabSz="457200">
              <a:buClr>
                <a:schemeClr val="bg2"/>
              </a:buClr>
              <a:buFont typeface="Monotype Sorts" pitchFamily="2" charset="2"/>
              <a:buNone/>
            </a:pPr>
            <a:r>
              <a:rPr lang="en-US" sz="2300" dirty="0" smtClean="0">
                <a:latin typeface="+mj-lt"/>
              </a:rPr>
              <a:t>The 2010 + regime </a:t>
            </a:r>
            <a:r>
              <a:rPr lang="en-US" sz="2300" dirty="0">
                <a:latin typeface="+mj-lt"/>
              </a:rPr>
              <a:t>of real estate . . </a:t>
            </a:r>
            <a:r>
              <a:rPr lang="en-US" sz="2300" dirty="0" smtClean="0">
                <a:latin typeface="+mj-lt"/>
              </a:rPr>
              <a:t>.</a:t>
            </a:r>
            <a:r>
              <a:rPr lang="en-US" sz="2300" dirty="0">
                <a:solidFill>
                  <a:schemeClr val="bg2"/>
                </a:solidFill>
                <a:latin typeface="+mj-lt"/>
              </a:rPr>
              <a:t/>
            </a:r>
            <a:br>
              <a:rPr lang="en-US" sz="2300" dirty="0">
                <a:solidFill>
                  <a:schemeClr val="bg2"/>
                </a:solidFill>
                <a:latin typeface="+mj-lt"/>
              </a:rPr>
            </a:br>
            <a:endParaRPr lang="en-US" dirty="0">
              <a:solidFill>
                <a:schemeClr val="bg2"/>
              </a:solidFill>
              <a:latin typeface="+mj-lt"/>
            </a:endParaRPr>
          </a:p>
        </p:txBody>
      </p:sp>
      <p:sp>
        <p:nvSpPr>
          <p:cNvPr id="17" name="TextBox 16"/>
          <p:cNvSpPr txBox="1"/>
          <p:nvPr/>
        </p:nvSpPr>
        <p:spPr>
          <a:xfrm>
            <a:off x="4191000" y="5791200"/>
            <a:ext cx="4953000" cy="461665"/>
          </a:xfrm>
          <a:prstGeom prst="rect">
            <a:avLst/>
          </a:prstGeom>
          <a:noFill/>
        </p:spPr>
        <p:txBody>
          <a:bodyPr wrap="square" rtlCol="0">
            <a:spAutoFit/>
          </a:bodyPr>
          <a:lstStyle/>
          <a:p>
            <a:r>
              <a:rPr lang="en-US" sz="2400" dirty="0" smtClean="0">
                <a:latin typeface="+mj-lt"/>
              </a:rPr>
              <a:t>Liability, Litigation, Liquidity (NOT!)</a:t>
            </a:r>
            <a:endParaRPr lang="en-US" sz="2400" dirty="0">
              <a:latin typeface="+mj-lt"/>
            </a:endParaRPr>
          </a:p>
        </p:txBody>
      </p:sp>
      <p:sp>
        <p:nvSpPr>
          <p:cNvPr id="18" name="TextBox 17"/>
          <p:cNvSpPr txBox="1"/>
          <p:nvPr/>
        </p:nvSpPr>
        <p:spPr>
          <a:xfrm>
            <a:off x="5562600" y="5105400"/>
            <a:ext cx="2362200" cy="461665"/>
          </a:xfrm>
          <a:prstGeom prst="rect">
            <a:avLst/>
          </a:prstGeom>
          <a:noFill/>
        </p:spPr>
        <p:txBody>
          <a:bodyPr wrap="square" rtlCol="0">
            <a:spAutoFit/>
          </a:bodyPr>
          <a:lstStyle/>
          <a:p>
            <a:r>
              <a:rPr lang="en-US" sz="2400" b="1" dirty="0" smtClean="0">
                <a:latin typeface="+mj-lt"/>
              </a:rPr>
              <a:t>L,  L,  L</a:t>
            </a:r>
            <a:endParaRPr lang="en-US" sz="2400" b="1" dirty="0">
              <a:latin typeface="+mj-lt"/>
            </a:endParaRPr>
          </a:p>
        </p:txBody>
      </p:sp>
      <p:sp>
        <p:nvSpPr>
          <p:cNvPr id="19" name="TextBox 18"/>
          <p:cNvSpPr txBox="1"/>
          <p:nvPr/>
        </p:nvSpPr>
        <p:spPr>
          <a:xfrm>
            <a:off x="533400" y="5715000"/>
            <a:ext cx="3048000" cy="523220"/>
          </a:xfrm>
          <a:prstGeom prst="rect">
            <a:avLst/>
          </a:prstGeom>
          <a:noFill/>
        </p:spPr>
        <p:txBody>
          <a:bodyPr wrap="square" rtlCol="0">
            <a:spAutoFit/>
          </a:bodyPr>
          <a:lstStyle/>
          <a:p>
            <a:r>
              <a:rPr lang="en-US" sz="2800" b="1" dirty="0" smtClean="0">
                <a:latin typeface="+mj-lt"/>
              </a:rPr>
              <a:t>Butt, </a:t>
            </a:r>
            <a:r>
              <a:rPr lang="en-US" sz="2400" dirty="0" smtClean="0">
                <a:latin typeface="+mj-lt"/>
              </a:rPr>
              <a:t>what the “L”?</a:t>
            </a:r>
            <a:endParaRPr lang="en-US" sz="2400" dirty="0">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7174">
                                            <p:txEl>
                                              <p:pRg st="0" end="0"/>
                                            </p:txEl>
                                          </p:spTgt>
                                        </p:tgtEl>
                                        <p:attrNameLst>
                                          <p:attrName>style.visibility</p:attrName>
                                        </p:attrNameLst>
                                      </p:cBhvr>
                                      <p:to>
                                        <p:strVal val="visible"/>
                                      </p:to>
                                    </p:set>
                                    <p:animEffect transition="in" filter="fade">
                                      <p:cBhvr>
                                        <p:cTn id="16" dur="2000"/>
                                        <p:tgtEl>
                                          <p:spTgt spid="7174">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174">
                                            <p:txEl>
                                              <p:pRg st="1" end="1"/>
                                            </p:txEl>
                                          </p:spTgt>
                                        </p:tgtEl>
                                        <p:attrNameLst>
                                          <p:attrName>style.visibility</p:attrName>
                                        </p:attrNameLst>
                                      </p:cBhvr>
                                      <p:to>
                                        <p:strVal val="visible"/>
                                      </p:to>
                                    </p:set>
                                    <p:animEffect transition="in" filter="fade">
                                      <p:cBhvr>
                                        <p:cTn id="19" dur="2000"/>
                                        <p:tgtEl>
                                          <p:spTgt spid="7174">
                                            <p:txEl>
                                              <p:pRg st="1" end="1"/>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174">
                                            <p:txEl>
                                              <p:pRg st="2" end="2"/>
                                            </p:txEl>
                                          </p:spTgt>
                                        </p:tgtEl>
                                        <p:attrNameLst>
                                          <p:attrName>style.visibility</p:attrName>
                                        </p:attrNameLst>
                                      </p:cBhvr>
                                      <p:to>
                                        <p:strVal val="visible"/>
                                      </p:to>
                                    </p:set>
                                    <p:animEffect transition="in" filter="fade">
                                      <p:cBhvr>
                                        <p:cTn id="22" dur="2000"/>
                                        <p:tgtEl>
                                          <p:spTgt spid="717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childTnLst>
                                </p:cTn>
                              </p:par>
                            </p:childTnLst>
                          </p:cTn>
                        </p:par>
                        <p:par>
                          <p:cTn id="33" fill="hold">
                            <p:stCondLst>
                              <p:cond delay="1000"/>
                            </p:stCondLst>
                            <p:childTnLst>
                              <p:par>
                                <p:cTn id="34" presetID="10" presetClass="entr" presetSubtype="0" fill="hold" nodeType="afterEffect">
                                  <p:stCondLst>
                                    <p:cond delay="0"/>
                                  </p:stCondLst>
                                  <p:childTnLst>
                                    <p:set>
                                      <p:cBhvr>
                                        <p:cTn id="35" dur="1" fill="hold">
                                          <p:stCondLst>
                                            <p:cond delay="0"/>
                                          </p:stCondLst>
                                        </p:cTn>
                                        <p:tgtEl>
                                          <p:spTgt spid="7174">
                                            <p:txEl>
                                              <p:pRg st="0" end="0"/>
                                            </p:txEl>
                                          </p:spTgt>
                                        </p:tgtEl>
                                        <p:attrNameLst>
                                          <p:attrName>style.visibility</p:attrName>
                                        </p:attrNameLst>
                                      </p:cBhvr>
                                      <p:to>
                                        <p:strVal val="visible"/>
                                      </p:to>
                                    </p:set>
                                    <p:animEffect transition="in" filter="fade">
                                      <p:cBhvr>
                                        <p:cTn id="36" dur="3000"/>
                                        <p:tgtEl>
                                          <p:spTgt spid="7174">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build="allAtOnce"/>
      <p:bldP spid="11" grpId="0"/>
      <p:bldP spid="12" grpId="0"/>
      <p:bldP spid="13" grpId="0"/>
      <p:bldP spid="16" grpId="0"/>
      <p:bldP spid="17" grpId="0"/>
      <p:bldP spid="18" grpId="0"/>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dirty="0" smtClean="0"/>
              <a:t>Multifamily Real Estate</a:t>
            </a:r>
          </a:p>
        </p:txBody>
      </p:sp>
      <p:sp>
        <p:nvSpPr>
          <p:cNvPr id="36867" name="Content Placeholder 2"/>
          <p:cNvSpPr>
            <a:spLocks noGrp="1"/>
          </p:cNvSpPr>
          <p:nvPr>
            <p:ph idx="1"/>
          </p:nvPr>
        </p:nvSpPr>
        <p:spPr>
          <a:xfrm>
            <a:off x="152400" y="1143000"/>
            <a:ext cx="3962400" cy="4724400"/>
          </a:xfrm>
        </p:spPr>
        <p:txBody>
          <a:bodyPr/>
          <a:lstStyle/>
          <a:p>
            <a:pPr eaLnBrk="1" hangingPunct="1"/>
            <a:r>
              <a:rPr lang="en-US" dirty="0" smtClean="0"/>
              <a:t>Overview</a:t>
            </a:r>
          </a:p>
          <a:p>
            <a:pPr lvl="1" eaLnBrk="1" hangingPunct="1"/>
            <a:r>
              <a:rPr lang="en-US" sz="2000" dirty="0" smtClean="0"/>
              <a:t>Rent vs. Own</a:t>
            </a:r>
          </a:p>
          <a:p>
            <a:pPr lvl="1" eaLnBrk="1" hangingPunct="1"/>
            <a:r>
              <a:rPr lang="en-US" sz="2000" dirty="0" smtClean="0"/>
              <a:t>Affordable Housing</a:t>
            </a:r>
          </a:p>
          <a:p>
            <a:pPr lvl="1" eaLnBrk="1" hangingPunct="1"/>
            <a:r>
              <a:rPr lang="en-US" sz="2000" dirty="0" smtClean="0"/>
              <a:t>Negative absorption</a:t>
            </a:r>
          </a:p>
          <a:p>
            <a:pPr lvl="1" eaLnBrk="1" hangingPunct="1"/>
            <a:r>
              <a:rPr lang="en-US" sz="2000" dirty="0" smtClean="0"/>
              <a:t>Vacancy rates rising</a:t>
            </a:r>
          </a:p>
          <a:p>
            <a:pPr lvl="1" eaLnBrk="1" hangingPunct="1"/>
            <a:r>
              <a:rPr lang="en-US" sz="2000" dirty="0" smtClean="0"/>
              <a:t>Rents down, concessions up</a:t>
            </a:r>
          </a:p>
          <a:p>
            <a:pPr eaLnBrk="1" hangingPunct="1"/>
            <a:endParaRPr lang="en-US" dirty="0" smtClean="0"/>
          </a:p>
          <a:p>
            <a:pPr eaLnBrk="1" hangingPunct="1"/>
            <a:endParaRPr lang="en-US" sz="2000" dirty="0" smtClean="0"/>
          </a:p>
        </p:txBody>
      </p:sp>
      <p:sp>
        <p:nvSpPr>
          <p:cNvPr id="7" name="Content Placeholder 6"/>
          <p:cNvSpPr txBox="1">
            <a:spLocks/>
          </p:cNvSpPr>
          <p:nvPr/>
        </p:nvSpPr>
        <p:spPr>
          <a:xfrm>
            <a:off x="4724400" y="1143000"/>
            <a:ext cx="3886200" cy="2438400"/>
          </a:xfrm>
          <a:prstGeom prst="rect">
            <a:avLst/>
          </a:prstGeom>
        </p:spPr>
        <p:txBody>
          <a:bodyPr/>
          <a:lstStyle/>
          <a:p>
            <a:pPr marL="342900" indent="-342900" eaLnBrk="0" hangingPunct="0">
              <a:spcBef>
                <a:spcPct val="20000"/>
              </a:spcBef>
              <a:buFontTx/>
              <a:buChar char="•"/>
              <a:defRPr/>
            </a:pPr>
            <a:r>
              <a:rPr lang="en-US" sz="2400" b="0" i="0" kern="0" dirty="0">
                <a:solidFill>
                  <a:schemeClr val="tx2"/>
                </a:solidFill>
                <a:latin typeface="+mn-lt"/>
                <a:cs typeface="+mn-cs"/>
              </a:rPr>
              <a:t>Opportunities</a:t>
            </a:r>
          </a:p>
          <a:p>
            <a:pPr marL="742950" lvl="1" indent="-285750" eaLnBrk="0" hangingPunct="0">
              <a:spcBef>
                <a:spcPct val="20000"/>
              </a:spcBef>
              <a:buFontTx/>
              <a:buChar char="–"/>
              <a:defRPr/>
            </a:pPr>
            <a:r>
              <a:rPr lang="en-US" sz="2200" b="0" i="0" kern="0" dirty="0" smtClean="0">
                <a:solidFill>
                  <a:schemeClr val="tx2"/>
                </a:solidFill>
                <a:latin typeface="+mn-lt"/>
              </a:rPr>
              <a:t>Projects i</a:t>
            </a:r>
            <a:r>
              <a:rPr lang="en-US" sz="2000" b="0" i="0" kern="0" dirty="0" smtClean="0">
                <a:solidFill>
                  <a:schemeClr val="tx2"/>
                </a:solidFill>
                <a:latin typeface="+mn-lt"/>
              </a:rPr>
              <a:t>n pre-development</a:t>
            </a:r>
            <a:endParaRPr lang="en-US" sz="2000" b="0" i="0" kern="0" dirty="0">
              <a:solidFill>
                <a:schemeClr val="tx2"/>
              </a:solidFill>
              <a:latin typeface="+mn-lt"/>
            </a:endParaRPr>
          </a:p>
          <a:p>
            <a:pPr marL="742950" lvl="1" indent="-285750" eaLnBrk="0" hangingPunct="0">
              <a:spcBef>
                <a:spcPct val="20000"/>
              </a:spcBef>
              <a:buFontTx/>
              <a:buChar char="–"/>
              <a:defRPr/>
            </a:pPr>
            <a:r>
              <a:rPr lang="en-US" sz="2000" b="0" i="0" kern="0" dirty="0" smtClean="0">
                <a:solidFill>
                  <a:schemeClr val="tx2"/>
                </a:solidFill>
                <a:latin typeface="+mn-lt"/>
              </a:rPr>
              <a:t>Entitled but unfunded</a:t>
            </a:r>
          </a:p>
          <a:p>
            <a:pPr marL="742950" lvl="1" indent="-285750" eaLnBrk="0" hangingPunct="0">
              <a:spcBef>
                <a:spcPct val="20000"/>
              </a:spcBef>
              <a:buFontTx/>
              <a:buChar char="–"/>
              <a:defRPr/>
            </a:pPr>
            <a:r>
              <a:rPr lang="en-US" sz="2000" b="0" i="0" kern="0" dirty="0" smtClean="0">
                <a:solidFill>
                  <a:schemeClr val="tx2"/>
                </a:solidFill>
                <a:latin typeface="+mn-lt"/>
              </a:rPr>
              <a:t>Repositioning</a:t>
            </a:r>
          </a:p>
          <a:p>
            <a:pPr marL="742950" lvl="1" indent="-285750" eaLnBrk="0" hangingPunct="0">
              <a:spcBef>
                <a:spcPct val="20000"/>
              </a:spcBef>
              <a:buFontTx/>
              <a:buChar char="–"/>
              <a:defRPr/>
            </a:pPr>
            <a:r>
              <a:rPr lang="en-US" sz="2000" b="0" i="0" kern="0" dirty="0" smtClean="0">
                <a:solidFill>
                  <a:schemeClr val="tx2"/>
                </a:solidFill>
                <a:latin typeface="+mn-lt"/>
              </a:rPr>
              <a:t>Conversion </a:t>
            </a:r>
            <a:r>
              <a:rPr lang="en-US" sz="2000" b="0" i="0" kern="0" dirty="0">
                <a:solidFill>
                  <a:schemeClr val="tx2"/>
                </a:solidFill>
                <a:latin typeface="+mn-lt"/>
              </a:rPr>
              <a:t>(</a:t>
            </a:r>
            <a:r>
              <a:rPr lang="en-US" sz="2000" b="0" i="0" kern="0" dirty="0" smtClean="0">
                <a:solidFill>
                  <a:schemeClr val="tx2"/>
                </a:solidFill>
                <a:latin typeface="+mn-lt"/>
              </a:rPr>
              <a:t>future)</a:t>
            </a:r>
          </a:p>
          <a:p>
            <a:pPr marL="742950" lvl="1" indent="-285750" eaLnBrk="0" hangingPunct="0">
              <a:spcBef>
                <a:spcPct val="20000"/>
              </a:spcBef>
              <a:buFontTx/>
              <a:buChar char="–"/>
              <a:defRPr/>
            </a:pPr>
            <a:r>
              <a:rPr lang="en-US" sz="2000" b="0" i="0" kern="0" dirty="0" smtClean="0">
                <a:solidFill>
                  <a:schemeClr val="tx2"/>
                </a:solidFill>
                <a:latin typeface="+mn-lt"/>
              </a:rPr>
              <a:t>Distressed Owners &amp; REO</a:t>
            </a:r>
          </a:p>
        </p:txBody>
      </p:sp>
      <p:pic>
        <p:nvPicPr>
          <p:cNvPr id="167938" name="Picture 2"/>
          <p:cNvPicPr>
            <a:picLocks noChangeAspect="1" noChangeArrowheads="1"/>
          </p:cNvPicPr>
          <p:nvPr/>
        </p:nvPicPr>
        <p:blipFill>
          <a:blip r:embed="rId3" cstate="print"/>
          <a:srcRect/>
          <a:stretch>
            <a:fillRect/>
          </a:stretch>
        </p:blipFill>
        <p:spPr bwMode="auto">
          <a:xfrm>
            <a:off x="4724400" y="3645592"/>
            <a:ext cx="4419600" cy="2717108"/>
          </a:xfrm>
          <a:prstGeom prst="rect">
            <a:avLst/>
          </a:prstGeom>
          <a:noFill/>
          <a:ln w="9525">
            <a:noFill/>
            <a:miter lim="800000"/>
            <a:headEnd/>
            <a:tailEnd/>
          </a:ln>
        </p:spPr>
      </p:pic>
      <p:pic>
        <p:nvPicPr>
          <p:cNvPr id="167939" name="Picture 3"/>
          <p:cNvPicPr>
            <a:picLocks noChangeAspect="1" noChangeArrowheads="1"/>
          </p:cNvPicPr>
          <p:nvPr/>
        </p:nvPicPr>
        <p:blipFill>
          <a:blip r:embed="rId4" cstate="print"/>
          <a:srcRect/>
          <a:stretch>
            <a:fillRect/>
          </a:stretch>
        </p:blipFill>
        <p:spPr bwMode="auto">
          <a:xfrm>
            <a:off x="228600" y="3613940"/>
            <a:ext cx="4191000" cy="2701136"/>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7939"/>
                                        </p:tgtEl>
                                        <p:attrNameLst>
                                          <p:attrName>style.visibility</p:attrName>
                                        </p:attrNameLst>
                                      </p:cBhvr>
                                      <p:to>
                                        <p:strVal val="visible"/>
                                      </p:to>
                                    </p:set>
                                    <p:animEffect transition="in" filter="fade">
                                      <p:cBhvr>
                                        <p:cTn id="7" dur="1000"/>
                                        <p:tgtEl>
                                          <p:spTgt spid="1679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867">
                                            <p:txEl>
                                              <p:pRg st="1" end="1"/>
                                            </p:txEl>
                                          </p:spTgt>
                                        </p:tgtEl>
                                        <p:attrNameLst>
                                          <p:attrName>style.visibility</p:attrName>
                                        </p:attrNameLst>
                                      </p:cBhvr>
                                      <p:to>
                                        <p:strVal val="visible"/>
                                      </p:to>
                                    </p:set>
                                    <p:animEffect transition="in" filter="fade">
                                      <p:cBhvr>
                                        <p:cTn id="12" dur="1000"/>
                                        <p:tgtEl>
                                          <p:spTgt spid="36867">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6867">
                                            <p:txEl>
                                              <p:pRg st="2" end="2"/>
                                            </p:txEl>
                                          </p:spTgt>
                                        </p:tgtEl>
                                        <p:attrNameLst>
                                          <p:attrName>style.visibility</p:attrName>
                                        </p:attrNameLst>
                                      </p:cBhvr>
                                      <p:to>
                                        <p:strVal val="visible"/>
                                      </p:to>
                                    </p:set>
                                    <p:animEffect transition="in" filter="fade">
                                      <p:cBhvr>
                                        <p:cTn id="15" dur="1000"/>
                                        <p:tgtEl>
                                          <p:spTgt spid="36867">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6867">
                                            <p:txEl>
                                              <p:pRg st="3" end="3"/>
                                            </p:txEl>
                                          </p:spTgt>
                                        </p:tgtEl>
                                        <p:attrNameLst>
                                          <p:attrName>style.visibility</p:attrName>
                                        </p:attrNameLst>
                                      </p:cBhvr>
                                      <p:to>
                                        <p:strVal val="visible"/>
                                      </p:to>
                                    </p:set>
                                    <p:animEffect transition="in" filter="fade">
                                      <p:cBhvr>
                                        <p:cTn id="18" dur="1000"/>
                                        <p:tgtEl>
                                          <p:spTgt spid="36867">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6867">
                                            <p:txEl>
                                              <p:pRg st="4" end="4"/>
                                            </p:txEl>
                                          </p:spTgt>
                                        </p:tgtEl>
                                        <p:attrNameLst>
                                          <p:attrName>style.visibility</p:attrName>
                                        </p:attrNameLst>
                                      </p:cBhvr>
                                      <p:to>
                                        <p:strVal val="visible"/>
                                      </p:to>
                                    </p:set>
                                    <p:animEffect transition="in" filter="fade">
                                      <p:cBhvr>
                                        <p:cTn id="21" dur="1000"/>
                                        <p:tgtEl>
                                          <p:spTgt spid="36867">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6867">
                                            <p:txEl>
                                              <p:pRg st="5" end="5"/>
                                            </p:txEl>
                                          </p:spTgt>
                                        </p:tgtEl>
                                        <p:attrNameLst>
                                          <p:attrName>style.visibility</p:attrName>
                                        </p:attrNameLst>
                                      </p:cBhvr>
                                      <p:to>
                                        <p:strVal val="visible"/>
                                      </p:to>
                                    </p:set>
                                    <p:animEffect transition="in" filter="fade">
                                      <p:cBhvr>
                                        <p:cTn id="24" dur="1000"/>
                                        <p:tgtEl>
                                          <p:spTgt spid="36867">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animEffect transition="in" filter="fade">
                                      <p:cBhvr>
                                        <p:cTn id="29" dur="1000"/>
                                        <p:tgtEl>
                                          <p:spTgt spid="7">
                                            <p:txEl>
                                              <p:pRg st="1" end="1"/>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fade">
                                      <p:cBhvr>
                                        <p:cTn id="32" dur="1000"/>
                                        <p:tgtEl>
                                          <p:spTgt spid="7">
                                            <p:txEl>
                                              <p:pRg st="2" end="2"/>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animEffect transition="in" filter="fade">
                                      <p:cBhvr>
                                        <p:cTn id="35" dur="1000"/>
                                        <p:tgtEl>
                                          <p:spTgt spid="7">
                                            <p:txEl>
                                              <p:pRg st="3" end="3"/>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7">
                                            <p:txEl>
                                              <p:pRg st="4" end="4"/>
                                            </p:txEl>
                                          </p:spTgt>
                                        </p:tgtEl>
                                        <p:attrNameLst>
                                          <p:attrName>style.visibility</p:attrName>
                                        </p:attrNameLst>
                                      </p:cBhvr>
                                      <p:to>
                                        <p:strVal val="visible"/>
                                      </p:to>
                                    </p:set>
                                    <p:animEffect transition="in" filter="fade">
                                      <p:cBhvr>
                                        <p:cTn id="38" dur="1000"/>
                                        <p:tgtEl>
                                          <p:spTgt spid="7">
                                            <p:txEl>
                                              <p:pRg st="4" end="4"/>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7">
                                            <p:txEl>
                                              <p:pRg st="5" end="5"/>
                                            </p:txEl>
                                          </p:spTgt>
                                        </p:tgtEl>
                                        <p:attrNameLst>
                                          <p:attrName>style.visibility</p:attrName>
                                        </p:attrNameLst>
                                      </p:cBhvr>
                                      <p:to>
                                        <p:strVal val="visible"/>
                                      </p:to>
                                    </p:set>
                                    <p:animEffect transition="in" filter="fade">
                                      <p:cBhvr>
                                        <p:cTn id="41" dur="10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smtClean="0"/>
              <a:t>Hotels</a:t>
            </a:r>
          </a:p>
        </p:txBody>
      </p:sp>
      <p:sp>
        <p:nvSpPr>
          <p:cNvPr id="36867" name="Content Placeholder 2"/>
          <p:cNvSpPr>
            <a:spLocks noGrp="1"/>
          </p:cNvSpPr>
          <p:nvPr>
            <p:ph idx="1"/>
          </p:nvPr>
        </p:nvSpPr>
        <p:spPr>
          <a:xfrm>
            <a:off x="0" y="1143000"/>
            <a:ext cx="4648200" cy="4343400"/>
          </a:xfrm>
        </p:spPr>
        <p:txBody>
          <a:bodyPr/>
          <a:lstStyle/>
          <a:p>
            <a:pPr eaLnBrk="1" hangingPunct="1"/>
            <a:r>
              <a:rPr lang="en-US" dirty="0" smtClean="0"/>
              <a:t>Overview</a:t>
            </a:r>
          </a:p>
          <a:p>
            <a:pPr lvl="1" eaLnBrk="1" hangingPunct="1"/>
            <a:r>
              <a:rPr lang="en-US" sz="2000" dirty="0" smtClean="0"/>
              <a:t>Occupancy down</a:t>
            </a:r>
          </a:p>
          <a:p>
            <a:pPr lvl="1" eaLnBrk="1" hangingPunct="1"/>
            <a:r>
              <a:rPr lang="en-US" sz="2000" dirty="0" smtClean="0"/>
              <a:t>Room rates down</a:t>
            </a:r>
          </a:p>
          <a:p>
            <a:pPr lvl="1" eaLnBrk="1" hangingPunct="1"/>
            <a:r>
              <a:rPr lang="en-US" sz="2000" dirty="0" smtClean="0"/>
              <a:t>Revenues down</a:t>
            </a:r>
          </a:p>
          <a:p>
            <a:pPr lvl="1" eaLnBrk="1" hangingPunct="1"/>
            <a:r>
              <a:rPr lang="en-US" sz="2000" dirty="0" smtClean="0"/>
              <a:t>Rising distress</a:t>
            </a:r>
            <a:endParaRPr lang="en-US" dirty="0" smtClean="0"/>
          </a:p>
        </p:txBody>
      </p:sp>
      <p:sp>
        <p:nvSpPr>
          <p:cNvPr id="7" name="Content Placeholder 6"/>
          <p:cNvSpPr txBox="1">
            <a:spLocks/>
          </p:cNvSpPr>
          <p:nvPr/>
        </p:nvSpPr>
        <p:spPr>
          <a:xfrm>
            <a:off x="4419600" y="1066800"/>
            <a:ext cx="4419600" cy="2438400"/>
          </a:xfrm>
          <a:prstGeom prst="rect">
            <a:avLst/>
          </a:prstGeom>
        </p:spPr>
        <p:txBody>
          <a:bodyPr/>
          <a:lstStyle/>
          <a:p>
            <a:pPr marL="342900" indent="-342900" eaLnBrk="0" hangingPunct="0">
              <a:spcBef>
                <a:spcPct val="20000"/>
              </a:spcBef>
              <a:buFontTx/>
              <a:buChar char="•"/>
              <a:defRPr/>
            </a:pPr>
            <a:r>
              <a:rPr lang="en-US" sz="2400" b="0" i="0" kern="0" dirty="0">
                <a:solidFill>
                  <a:schemeClr val="tx2"/>
                </a:solidFill>
                <a:latin typeface="+mn-lt"/>
                <a:cs typeface="+mn-cs"/>
              </a:rPr>
              <a:t>Opportunities</a:t>
            </a:r>
          </a:p>
          <a:p>
            <a:pPr marL="742950" lvl="1" indent="-285750" eaLnBrk="0" hangingPunct="0">
              <a:spcBef>
                <a:spcPct val="20000"/>
              </a:spcBef>
              <a:buFontTx/>
              <a:buChar char="–"/>
              <a:defRPr/>
            </a:pPr>
            <a:r>
              <a:rPr lang="en-US" sz="2200" b="0" i="0" kern="0" dirty="0" smtClean="0">
                <a:solidFill>
                  <a:schemeClr val="tx2"/>
                </a:solidFill>
                <a:latin typeface="+mn-lt"/>
              </a:rPr>
              <a:t>Projects abandoned</a:t>
            </a:r>
            <a:endParaRPr lang="en-US" sz="2000" b="0" i="0" kern="0" dirty="0" smtClean="0">
              <a:solidFill>
                <a:schemeClr val="tx2"/>
              </a:solidFill>
              <a:latin typeface="+mn-lt"/>
            </a:endParaRPr>
          </a:p>
          <a:p>
            <a:pPr marL="742950" lvl="1" indent="-285750" eaLnBrk="0" hangingPunct="0">
              <a:spcBef>
                <a:spcPct val="20000"/>
              </a:spcBef>
              <a:buFontTx/>
              <a:buChar char="–"/>
              <a:defRPr/>
            </a:pPr>
            <a:r>
              <a:rPr lang="en-US" sz="2000" b="0" i="0" kern="0" dirty="0" smtClean="0">
                <a:solidFill>
                  <a:schemeClr val="tx2"/>
                </a:solidFill>
                <a:latin typeface="+mn-lt"/>
              </a:rPr>
              <a:t>Entitled</a:t>
            </a:r>
            <a:r>
              <a:rPr lang="en-US" sz="2000" b="0" i="0" kern="0" dirty="0">
                <a:solidFill>
                  <a:schemeClr val="tx2"/>
                </a:solidFill>
                <a:latin typeface="+mn-lt"/>
              </a:rPr>
              <a:t>: not </a:t>
            </a:r>
            <a:r>
              <a:rPr lang="en-US" sz="2000" b="0" i="0" kern="0" dirty="0" smtClean="0">
                <a:solidFill>
                  <a:schemeClr val="tx2"/>
                </a:solidFill>
                <a:latin typeface="+mn-lt"/>
              </a:rPr>
              <a:t>started</a:t>
            </a:r>
          </a:p>
          <a:p>
            <a:pPr marL="742950" lvl="1" indent="-285750" eaLnBrk="0" hangingPunct="0">
              <a:spcBef>
                <a:spcPct val="20000"/>
              </a:spcBef>
              <a:buFontTx/>
              <a:buChar char="–"/>
              <a:defRPr/>
            </a:pPr>
            <a:r>
              <a:rPr lang="en-US" sz="2000" b="0" i="0" kern="0" dirty="0" smtClean="0">
                <a:solidFill>
                  <a:schemeClr val="tx2"/>
                </a:solidFill>
                <a:latin typeface="+mn-lt"/>
              </a:rPr>
              <a:t>Reflagging </a:t>
            </a:r>
            <a:r>
              <a:rPr lang="en-US" sz="2000" b="0" i="0" kern="0" dirty="0">
                <a:solidFill>
                  <a:schemeClr val="tx2"/>
                </a:solidFill>
                <a:latin typeface="+mn-lt"/>
              </a:rPr>
              <a:t>existing</a:t>
            </a:r>
          </a:p>
          <a:p>
            <a:pPr marL="742950" lvl="1" indent="-285750" eaLnBrk="0" hangingPunct="0">
              <a:spcBef>
                <a:spcPct val="20000"/>
              </a:spcBef>
              <a:buFontTx/>
              <a:buChar char="–"/>
              <a:defRPr/>
            </a:pPr>
            <a:r>
              <a:rPr lang="en-US" sz="2200" b="0" i="0" kern="0" dirty="0" smtClean="0">
                <a:solidFill>
                  <a:schemeClr val="tx2"/>
                </a:solidFill>
                <a:latin typeface="+mn-lt"/>
              </a:rPr>
              <a:t>Distressed Owners &amp; REO</a:t>
            </a:r>
            <a:endParaRPr lang="en-US" sz="2200" b="0" i="0" kern="0" dirty="0">
              <a:solidFill>
                <a:schemeClr val="tx2"/>
              </a:solidFill>
              <a:latin typeface="+mn-lt"/>
            </a:endParaRPr>
          </a:p>
        </p:txBody>
      </p:sp>
      <p:pic>
        <p:nvPicPr>
          <p:cNvPr id="168962" name="Picture 2"/>
          <p:cNvPicPr>
            <a:picLocks noChangeAspect="1" noChangeArrowheads="1"/>
          </p:cNvPicPr>
          <p:nvPr/>
        </p:nvPicPr>
        <p:blipFill>
          <a:blip r:embed="rId3" cstate="print"/>
          <a:srcRect/>
          <a:stretch>
            <a:fillRect/>
          </a:stretch>
        </p:blipFill>
        <p:spPr bwMode="auto">
          <a:xfrm>
            <a:off x="4600821" y="3581400"/>
            <a:ext cx="4543179" cy="2724150"/>
          </a:xfrm>
          <a:prstGeom prst="rect">
            <a:avLst/>
          </a:prstGeom>
          <a:noFill/>
          <a:ln w="9525">
            <a:noFill/>
            <a:miter lim="800000"/>
            <a:headEnd/>
            <a:tailEnd/>
          </a:ln>
        </p:spPr>
      </p:pic>
      <p:pic>
        <p:nvPicPr>
          <p:cNvPr id="168963" name="Picture 3"/>
          <p:cNvPicPr>
            <a:picLocks noChangeAspect="1" noChangeArrowheads="1"/>
          </p:cNvPicPr>
          <p:nvPr/>
        </p:nvPicPr>
        <p:blipFill>
          <a:blip r:embed="rId4" cstate="print"/>
          <a:srcRect/>
          <a:stretch>
            <a:fillRect/>
          </a:stretch>
        </p:blipFill>
        <p:spPr bwMode="auto">
          <a:xfrm>
            <a:off x="152400" y="3638550"/>
            <a:ext cx="4276192" cy="2686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8962"/>
                                        </p:tgtEl>
                                        <p:attrNameLst>
                                          <p:attrName>style.visibility</p:attrName>
                                        </p:attrNameLst>
                                      </p:cBhvr>
                                      <p:to>
                                        <p:strVal val="visible"/>
                                      </p:to>
                                    </p:set>
                                    <p:animEffect transition="in" filter="fade">
                                      <p:cBhvr>
                                        <p:cTn id="7" dur="1000"/>
                                        <p:tgtEl>
                                          <p:spTgt spid="168962"/>
                                        </p:tgtEl>
                                      </p:cBhvr>
                                    </p:animEffect>
                                  </p:childTnLst>
                                </p:cTn>
                              </p:par>
                              <p:par>
                                <p:cTn id="8" presetID="10" presetClass="entr" presetSubtype="0" fill="hold" nodeType="withEffect">
                                  <p:stCondLst>
                                    <p:cond delay="0"/>
                                  </p:stCondLst>
                                  <p:childTnLst>
                                    <p:set>
                                      <p:cBhvr>
                                        <p:cTn id="9" dur="1" fill="hold">
                                          <p:stCondLst>
                                            <p:cond delay="0"/>
                                          </p:stCondLst>
                                        </p:cTn>
                                        <p:tgtEl>
                                          <p:spTgt spid="36867">
                                            <p:txEl>
                                              <p:pRg st="4" end="4"/>
                                            </p:txEl>
                                          </p:spTgt>
                                        </p:tgtEl>
                                        <p:attrNameLst>
                                          <p:attrName>style.visibility</p:attrName>
                                        </p:attrNameLst>
                                      </p:cBhvr>
                                      <p:to>
                                        <p:strVal val="visible"/>
                                      </p:to>
                                    </p:set>
                                    <p:animEffect transition="in" filter="fade">
                                      <p:cBhvr>
                                        <p:cTn id="10" dur="1000"/>
                                        <p:tgtEl>
                                          <p:spTgt spid="36867">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1000"/>
                                        <p:tgtEl>
                                          <p:spTgt spid="7">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fade">
                                      <p:cBhvr>
                                        <p:cTn id="18" dur="1000"/>
                                        <p:tgtEl>
                                          <p:spTgt spid="7">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fade">
                                      <p:cBhvr>
                                        <p:cTn id="21" dur="1000"/>
                                        <p:tgtEl>
                                          <p:spTgt spid="7">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7">
                                            <p:txEl>
                                              <p:pRg st="4" end="4"/>
                                            </p:txEl>
                                          </p:spTgt>
                                        </p:tgtEl>
                                        <p:attrNameLst>
                                          <p:attrName>style.visibility</p:attrName>
                                        </p:attrNameLst>
                                      </p:cBhvr>
                                      <p:to>
                                        <p:strVal val="visible"/>
                                      </p:to>
                                    </p:set>
                                    <p:animEffect transition="in" filter="fade">
                                      <p:cBhvr>
                                        <p:cTn id="24" dur="1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IV: The Seattle Real Estate Scene</a:t>
            </a:r>
            <a:endParaRPr lang="en-US" dirty="0"/>
          </a:p>
        </p:txBody>
      </p:sp>
      <p:sp>
        <p:nvSpPr>
          <p:cNvPr id="7" name="TextBox 6"/>
          <p:cNvSpPr txBox="1"/>
          <p:nvPr/>
        </p:nvSpPr>
        <p:spPr>
          <a:xfrm>
            <a:off x="533400" y="1447800"/>
            <a:ext cx="1635384" cy="830997"/>
          </a:xfrm>
          <a:prstGeom prst="rect">
            <a:avLst/>
          </a:prstGeom>
          <a:noFill/>
        </p:spPr>
        <p:txBody>
          <a:bodyPr wrap="none" rtlCol="0">
            <a:spAutoFit/>
          </a:bodyPr>
          <a:lstStyle/>
          <a:p>
            <a:pPr algn="ctr"/>
            <a:r>
              <a:rPr lang="en-US" sz="2400" b="0" i="0" dirty="0" smtClean="0"/>
              <a:t>Recent slip </a:t>
            </a:r>
          </a:p>
          <a:p>
            <a:pPr algn="ctr"/>
            <a:r>
              <a:rPr lang="en-US" sz="2400" b="0" i="0" dirty="0" smtClean="0"/>
              <a:t>from top</a:t>
            </a:r>
            <a:endParaRPr lang="en-US" sz="2400" b="0" i="0" dirty="0"/>
          </a:p>
        </p:txBody>
      </p:sp>
      <p:sp>
        <p:nvSpPr>
          <p:cNvPr id="9" name="TextBox 8"/>
          <p:cNvSpPr txBox="1"/>
          <p:nvPr/>
        </p:nvSpPr>
        <p:spPr>
          <a:xfrm>
            <a:off x="3962400" y="6553200"/>
            <a:ext cx="2419252" cy="307777"/>
          </a:xfrm>
          <a:prstGeom prst="rect">
            <a:avLst/>
          </a:prstGeom>
          <a:noFill/>
        </p:spPr>
        <p:txBody>
          <a:bodyPr wrap="none" rtlCol="0">
            <a:spAutoFit/>
          </a:bodyPr>
          <a:lstStyle/>
          <a:p>
            <a:r>
              <a:rPr lang="en-US" sz="1400" b="0" i="0" dirty="0" smtClean="0"/>
              <a:t>Source: 2010 Emerging Trends</a:t>
            </a:r>
            <a:endParaRPr lang="en-US" sz="1400" b="0" i="0" dirty="0"/>
          </a:p>
        </p:txBody>
      </p:sp>
      <p:pic>
        <p:nvPicPr>
          <p:cNvPr id="169986" name="Picture 2"/>
          <p:cNvPicPr>
            <a:picLocks noChangeAspect="1" noChangeArrowheads="1"/>
          </p:cNvPicPr>
          <p:nvPr/>
        </p:nvPicPr>
        <p:blipFill>
          <a:blip r:embed="rId3" cstate="print"/>
          <a:srcRect/>
          <a:stretch>
            <a:fillRect/>
          </a:stretch>
        </p:blipFill>
        <p:spPr bwMode="auto">
          <a:xfrm>
            <a:off x="609600" y="2514600"/>
            <a:ext cx="1809750" cy="2066925"/>
          </a:xfrm>
          <a:prstGeom prst="rect">
            <a:avLst/>
          </a:prstGeom>
          <a:noFill/>
          <a:ln w="9525">
            <a:noFill/>
            <a:miter lim="800000"/>
            <a:headEnd/>
            <a:tailEnd/>
          </a:ln>
        </p:spPr>
      </p:pic>
      <p:pic>
        <p:nvPicPr>
          <p:cNvPr id="169988" name="Picture 4"/>
          <p:cNvPicPr>
            <a:picLocks noChangeAspect="1" noChangeArrowheads="1"/>
          </p:cNvPicPr>
          <p:nvPr/>
        </p:nvPicPr>
        <p:blipFill>
          <a:blip r:embed="rId4" cstate="print"/>
          <a:srcRect/>
          <a:stretch>
            <a:fillRect/>
          </a:stretch>
        </p:blipFill>
        <p:spPr bwMode="auto">
          <a:xfrm>
            <a:off x="5715000" y="1447800"/>
            <a:ext cx="3203972" cy="3962400"/>
          </a:xfrm>
          <a:prstGeom prst="rect">
            <a:avLst/>
          </a:prstGeom>
          <a:noFill/>
          <a:ln w="9525">
            <a:noFill/>
            <a:miter lim="800000"/>
            <a:headEnd/>
            <a:tailEnd/>
          </a:ln>
        </p:spPr>
      </p:pic>
      <p:sp>
        <p:nvSpPr>
          <p:cNvPr id="13" name="Rectangle 12"/>
          <p:cNvSpPr/>
          <p:nvPr/>
        </p:nvSpPr>
        <p:spPr bwMode="auto">
          <a:xfrm>
            <a:off x="5715000" y="4038600"/>
            <a:ext cx="3048000" cy="304800"/>
          </a:xfrm>
          <a:prstGeom prst="rect">
            <a:avLst/>
          </a:prstGeom>
          <a:noFill/>
          <a:ln w="254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endParaRPr>
          </a:p>
        </p:txBody>
      </p:sp>
      <p:sp>
        <p:nvSpPr>
          <p:cNvPr id="14" name="TextBox 13"/>
          <p:cNvSpPr txBox="1"/>
          <p:nvPr/>
        </p:nvSpPr>
        <p:spPr>
          <a:xfrm>
            <a:off x="2782454" y="986135"/>
            <a:ext cx="2221442" cy="461665"/>
          </a:xfrm>
          <a:prstGeom prst="rect">
            <a:avLst/>
          </a:prstGeom>
          <a:noFill/>
        </p:spPr>
        <p:txBody>
          <a:bodyPr wrap="none" rtlCol="0">
            <a:spAutoFit/>
          </a:bodyPr>
          <a:lstStyle/>
          <a:p>
            <a:pPr algn="ctr"/>
            <a:r>
              <a:rPr lang="en-US" sz="2400" b="0" i="0" dirty="0" smtClean="0"/>
              <a:t>Top Investments</a:t>
            </a:r>
            <a:endParaRPr lang="en-US" sz="2400" b="0" i="0" dirty="0"/>
          </a:p>
        </p:txBody>
      </p:sp>
      <p:sp>
        <p:nvSpPr>
          <p:cNvPr id="15" name="TextBox 14"/>
          <p:cNvSpPr txBox="1"/>
          <p:nvPr/>
        </p:nvSpPr>
        <p:spPr>
          <a:xfrm>
            <a:off x="5997871" y="986135"/>
            <a:ext cx="2468304" cy="461665"/>
          </a:xfrm>
          <a:prstGeom prst="rect">
            <a:avLst/>
          </a:prstGeom>
          <a:noFill/>
        </p:spPr>
        <p:txBody>
          <a:bodyPr wrap="none" rtlCol="0">
            <a:spAutoFit/>
          </a:bodyPr>
          <a:lstStyle/>
          <a:p>
            <a:pPr algn="ctr"/>
            <a:r>
              <a:rPr lang="en-US" sz="2400" b="0" i="0" dirty="0" smtClean="0"/>
              <a:t>Top Development</a:t>
            </a:r>
            <a:endParaRPr lang="en-US" sz="2400" b="0" i="0" dirty="0"/>
          </a:p>
        </p:txBody>
      </p:sp>
      <p:pic>
        <p:nvPicPr>
          <p:cNvPr id="16" name="Picture 5"/>
          <p:cNvPicPr>
            <a:picLocks noChangeAspect="1" noChangeArrowheads="1"/>
          </p:cNvPicPr>
          <p:nvPr/>
        </p:nvPicPr>
        <p:blipFill>
          <a:blip r:embed="rId5" cstate="print"/>
          <a:srcRect/>
          <a:stretch>
            <a:fillRect/>
          </a:stretch>
        </p:blipFill>
        <p:spPr bwMode="auto">
          <a:xfrm>
            <a:off x="2514600" y="1371600"/>
            <a:ext cx="3031148" cy="4000500"/>
          </a:xfrm>
          <a:prstGeom prst="rect">
            <a:avLst/>
          </a:prstGeom>
          <a:noFill/>
          <a:ln w="9525">
            <a:noFill/>
            <a:miter lim="800000"/>
            <a:headEnd/>
            <a:tailEnd/>
          </a:ln>
        </p:spPr>
      </p:pic>
      <p:sp>
        <p:nvSpPr>
          <p:cNvPr id="17" name="Rectangle 16"/>
          <p:cNvSpPr/>
          <p:nvPr/>
        </p:nvSpPr>
        <p:spPr bwMode="auto">
          <a:xfrm>
            <a:off x="457200" y="2971800"/>
            <a:ext cx="5029200" cy="304800"/>
          </a:xfrm>
          <a:prstGeom prst="rect">
            <a:avLst/>
          </a:prstGeom>
          <a:noFill/>
          <a:ln w="254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9988"/>
                                        </p:tgtEl>
                                        <p:attrNameLst>
                                          <p:attrName>style.visibility</p:attrName>
                                        </p:attrNameLst>
                                      </p:cBhvr>
                                      <p:to>
                                        <p:strVal val="visible"/>
                                      </p:to>
                                    </p:set>
                                    <p:animEffect transition="in" filter="fade">
                                      <p:cBhvr>
                                        <p:cTn id="15" dur="1000"/>
                                        <p:tgtEl>
                                          <p:spTgt spid="16998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Seattle Cap Rates</a:t>
            </a:r>
            <a:endParaRPr lang="en-US" dirty="0"/>
          </a:p>
        </p:txBody>
      </p:sp>
      <p:pic>
        <p:nvPicPr>
          <p:cNvPr id="108546" name="Picture 2"/>
          <p:cNvPicPr>
            <a:picLocks noChangeAspect="1" noChangeArrowheads="1"/>
          </p:cNvPicPr>
          <p:nvPr/>
        </p:nvPicPr>
        <p:blipFill>
          <a:blip r:embed="rId3" cstate="print"/>
          <a:srcRect/>
          <a:stretch>
            <a:fillRect/>
          </a:stretch>
        </p:blipFill>
        <p:spPr bwMode="auto">
          <a:xfrm>
            <a:off x="407939" y="1219200"/>
            <a:ext cx="8355061" cy="4953000"/>
          </a:xfrm>
          <a:prstGeom prst="rect">
            <a:avLst/>
          </a:prstGeom>
          <a:noFill/>
          <a:ln w="9525">
            <a:noFill/>
            <a:miter lim="800000"/>
            <a:headEnd/>
            <a:tailEnd/>
          </a:ln>
        </p:spPr>
      </p:pic>
      <p:sp>
        <p:nvSpPr>
          <p:cNvPr id="4" name="Oval 3"/>
          <p:cNvSpPr/>
          <p:nvPr/>
        </p:nvSpPr>
        <p:spPr bwMode="auto">
          <a:xfrm>
            <a:off x="4953000" y="1524000"/>
            <a:ext cx="533400" cy="990600"/>
          </a:xfrm>
          <a:prstGeom prst="ellipse">
            <a:avLst/>
          </a:prstGeom>
          <a:noFill/>
          <a:ln w="50800" cap="flat" cmpd="thickThin" algn="ctr">
            <a:solidFill>
              <a:schemeClr val="accent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endParaRPr>
          </a:p>
        </p:txBody>
      </p:sp>
      <p:sp>
        <p:nvSpPr>
          <p:cNvPr id="5" name="Oval 4"/>
          <p:cNvSpPr/>
          <p:nvPr/>
        </p:nvSpPr>
        <p:spPr bwMode="auto">
          <a:xfrm>
            <a:off x="6553200" y="1524000"/>
            <a:ext cx="609600" cy="1524000"/>
          </a:xfrm>
          <a:prstGeom prst="ellipse">
            <a:avLst/>
          </a:prstGeom>
          <a:noFill/>
          <a:ln w="50800" cap="flat" cmpd="thickThin" algn="ctr">
            <a:solidFill>
              <a:schemeClr val="accent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endParaRPr>
          </a:p>
        </p:txBody>
      </p:sp>
      <p:sp>
        <p:nvSpPr>
          <p:cNvPr id="6" name="Oval 5"/>
          <p:cNvSpPr/>
          <p:nvPr/>
        </p:nvSpPr>
        <p:spPr bwMode="auto">
          <a:xfrm>
            <a:off x="5029200" y="3200400"/>
            <a:ext cx="457200" cy="838200"/>
          </a:xfrm>
          <a:prstGeom prst="ellipse">
            <a:avLst/>
          </a:prstGeom>
          <a:noFill/>
          <a:ln w="50800" cap="flat" cmpd="thickThin" algn="ctr">
            <a:solidFill>
              <a:schemeClr val="accent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endParaRPr>
          </a:p>
        </p:txBody>
      </p:sp>
      <p:sp>
        <p:nvSpPr>
          <p:cNvPr id="7" name="Oval 6"/>
          <p:cNvSpPr/>
          <p:nvPr/>
        </p:nvSpPr>
        <p:spPr bwMode="auto">
          <a:xfrm>
            <a:off x="6172200" y="3048000"/>
            <a:ext cx="533400" cy="1524000"/>
          </a:xfrm>
          <a:prstGeom prst="ellipse">
            <a:avLst/>
          </a:prstGeom>
          <a:noFill/>
          <a:ln w="50800" cap="flat" cmpd="thickThin" algn="ctr">
            <a:solidFill>
              <a:schemeClr val="accent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endParaRPr>
          </a:p>
        </p:txBody>
      </p:sp>
      <p:sp>
        <p:nvSpPr>
          <p:cNvPr id="8" name="Oval 7"/>
          <p:cNvSpPr/>
          <p:nvPr/>
        </p:nvSpPr>
        <p:spPr bwMode="auto">
          <a:xfrm>
            <a:off x="3733800" y="4648200"/>
            <a:ext cx="1447800" cy="1143000"/>
          </a:xfrm>
          <a:prstGeom prst="ellipse">
            <a:avLst/>
          </a:prstGeom>
          <a:noFill/>
          <a:ln w="50800" cap="flat" cmpd="thickThin" algn="ctr">
            <a:solidFill>
              <a:schemeClr val="accent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endParaRPr>
          </a:p>
        </p:txBody>
      </p:sp>
      <p:sp>
        <p:nvSpPr>
          <p:cNvPr id="9" name="Oval 8"/>
          <p:cNvSpPr/>
          <p:nvPr/>
        </p:nvSpPr>
        <p:spPr bwMode="auto">
          <a:xfrm>
            <a:off x="5029200" y="4648200"/>
            <a:ext cx="838200" cy="1524000"/>
          </a:xfrm>
          <a:prstGeom prst="ellipse">
            <a:avLst/>
          </a:prstGeom>
          <a:noFill/>
          <a:ln w="50800" cap="flat" cmpd="thickThin" algn="ctr">
            <a:solidFill>
              <a:schemeClr val="accent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endParaRPr>
          </a:p>
        </p:txBody>
      </p:sp>
      <p:sp>
        <p:nvSpPr>
          <p:cNvPr id="10" name="TextBox 9"/>
          <p:cNvSpPr txBox="1"/>
          <p:nvPr/>
        </p:nvSpPr>
        <p:spPr>
          <a:xfrm>
            <a:off x="3657600" y="6324600"/>
            <a:ext cx="4648200" cy="276999"/>
          </a:xfrm>
          <a:prstGeom prst="rect">
            <a:avLst/>
          </a:prstGeom>
          <a:noFill/>
        </p:spPr>
        <p:txBody>
          <a:bodyPr wrap="square" rtlCol="0">
            <a:spAutoFit/>
          </a:bodyPr>
          <a:lstStyle/>
          <a:p>
            <a:r>
              <a:rPr lang="en-US" sz="1200" b="0" i="0" dirty="0" smtClean="0"/>
              <a:t>Sources: </a:t>
            </a:r>
            <a:r>
              <a:rPr lang="en-US" sz="1200" b="0" i="0" dirty="0" err="1" smtClean="0"/>
              <a:t>JRDeLisle</a:t>
            </a:r>
            <a:r>
              <a:rPr lang="en-US" sz="1200" b="0" i="0" dirty="0" smtClean="0"/>
              <a:t>, IREM Survey Respondents</a:t>
            </a:r>
            <a:endParaRPr lang="en-US" sz="1200" b="0" i="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228600" y="381000"/>
            <a:ext cx="7315200" cy="533400"/>
          </a:xfrm>
        </p:spPr>
        <p:txBody>
          <a:bodyPr/>
          <a:lstStyle/>
          <a:p>
            <a:r>
              <a:rPr lang="en-US" dirty="0" smtClean="0"/>
              <a:t>Seattle Transactions and Cap Rates vs. National?</a:t>
            </a:r>
          </a:p>
        </p:txBody>
      </p:sp>
      <p:pic>
        <p:nvPicPr>
          <p:cNvPr id="39939" name="Picture 3"/>
          <p:cNvPicPr>
            <a:picLocks noChangeAspect="1" noChangeArrowheads="1"/>
          </p:cNvPicPr>
          <p:nvPr/>
        </p:nvPicPr>
        <p:blipFill>
          <a:blip r:embed="rId3" cstate="print"/>
          <a:srcRect/>
          <a:stretch>
            <a:fillRect/>
          </a:stretch>
        </p:blipFill>
        <p:spPr bwMode="auto">
          <a:xfrm>
            <a:off x="5181600" y="3733800"/>
            <a:ext cx="3810000" cy="2571532"/>
          </a:xfrm>
          <a:prstGeom prst="rect">
            <a:avLst/>
          </a:prstGeom>
          <a:noFill/>
          <a:ln w="9525">
            <a:noFill/>
            <a:miter lim="800000"/>
            <a:headEnd/>
            <a:tailEnd/>
          </a:ln>
        </p:spPr>
      </p:pic>
      <p:sp>
        <p:nvSpPr>
          <p:cNvPr id="39940" name="TextBox 12"/>
          <p:cNvSpPr txBox="1">
            <a:spLocks noChangeArrowheads="1"/>
          </p:cNvSpPr>
          <p:nvPr/>
        </p:nvSpPr>
        <p:spPr bwMode="auto">
          <a:xfrm>
            <a:off x="6172200" y="4876800"/>
            <a:ext cx="2651125" cy="830263"/>
          </a:xfrm>
          <a:prstGeom prst="rect">
            <a:avLst/>
          </a:prstGeom>
          <a:noFill/>
          <a:ln w="9525">
            <a:noFill/>
            <a:miter lim="800000"/>
            <a:headEnd/>
            <a:tailEnd/>
          </a:ln>
        </p:spPr>
        <p:txBody>
          <a:bodyPr>
            <a:spAutoFit/>
          </a:bodyPr>
          <a:lstStyle/>
          <a:p>
            <a:pPr algn="ctr"/>
            <a:r>
              <a:rPr lang="en-US" sz="2400" dirty="0">
                <a:solidFill>
                  <a:schemeClr val="accent1"/>
                </a:solidFill>
              </a:rPr>
              <a:t>Not as different as we thought</a:t>
            </a:r>
          </a:p>
        </p:txBody>
      </p:sp>
      <p:pic>
        <p:nvPicPr>
          <p:cNvPr id="106498" name="Picture 2"/>
          <p:cNvPicPr>
            <a:picLocks noChangeAspect="1" noChangeArrowheads="1"/>
          </p:cNvPicPr>
          <p:nvPr/>
        </p:nvPicPr>
        <p:blipFill>
          <a:blip r:embed="rId4" cstate="print"/>
          <a:srcRect/>
          <a:stretch>
            <a:fillRect/>
          </a:stretch>
        </p:blipFill>
        <p:spPr bwMode="auto">
          <a:xfrm>
            <a:off x="228600" y="1295400"/>
            <a:ext cx="6075907" cy="2362200"/>
          </a:xfrm>
          <a:prstGeom prst="rect">
            <a:avLst/>
          </a:prstGeom>
          <a:noFill/>
          <a:ln w="9525">
            <a:noFill/>
            <a:miter lim="800000"/>
            <a:headEnd/>
            <a:tailEnd/>
          </a:ln>
        </p:spPr>
      </p:pic>
      <p:sp>
        <p:nvSpPr>
          <p:cNvPr id="8" name="TextBox 7"/>
          <p:cNvSpPr txBox="1"/>
          <p:nvPr/>
        </p:nvSpPr>
        <p:spPr>
          <a:xfrm>
            <a:off x="457200" y="990600"/>
            <a:ext cx="4267200" cy="381000"/>
          </a:xfrm>
          <a:prstGeom prst="rect">
            <a:avLst/>
          </a:prstGeom>
          <a:noFill/>
        </p:spPr>
        <p:txBody>
          <a:bodyPr wrap="square" rtlCol="0">
            <a:spAutoFit/>
          </a:bodyPr>
          <a:lstStyle/>
          <a:p>
            <a:r>
              <a:rPr lang="en-US" dirty="0" smtClean="0"/>
              <a:t>Seattle Transaction Volume: 2009</a:t>
            </a:r>
            <a:endParaRPr lang="en-US" dirty="0"/>
          </a:p>
        </p:txBody>
      </p:sp>
      <p:sp>
        <p:nvSpPr>
          <p:cNvPr id="9" name="TextBox 8"/>
          <p:cNvSpPr txBox="1"/>
          <p:nvPr/>
        </p:nvSpPr>
        <p:spPr>
          <a:xfrm>
            <a:off x="6248400" y="3048000"/>
            <a:ext cx="2743200" cy="646331"/>
          </a:xfrm>
          <a:prstGeom prst="rect">
            <a:avLst/>
          </a:prstGeom>
          <a:noFill/>
        </p:spPr>
        <p:txBody>
          <a:bodyPr wrap="square" rtlCol="0">
            <a:spAutoFit/>
          </a:bodyPr>
          <a:lstStyle/>
          <a:p>
            <a:pPr algn="ctr"/>
            <a:r>
              <a:rPr lang="en-US" dirty="0" smtClean="0"/>
              <a:t>Seattle Cap vs. National by Property Type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498"/>
                                        </p:tgtEl>
                                        <p:attrNameLst>
                                          <p:attrName>style.visibility</p:attrName>
                                        </p:attrNameLst>
                                      </p:cBhvr>
                                      <p:to>
                                        <p:strVal val="visible"/>
                                      </p:to>
                                    </p:set>
                                    <p:animEffect transition="in" filter="fade">
                                      <p:cBhvr>
                                        <p:cTn id="7" dur="1000"/>
                                        <p:tgtEl>
                                          <p:spTgt spid="1064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939"/>
                                        </p:tgtEl>
                                        <p:attrNameLst>
                                          <p:attrName>style.visibility</p:attrName>
                                        </p:attrNameLst>
                                      </p:cBhvr>
                                      <p:to>
                                        <p:strVal val="visible"/>
                                      </p:to>
                                    </p:set>
                                    <p:animEffect transition="in" filter="fade">
                                      <p:cBhvr>
                                        <p:cTn id="12" dur="1000"/>
                                        <p:tgtEl>
                                          <p:spTgt spid="39939"/>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9940"/>
                                        </p:tgtEl>
                                        <p:attrNameLst>
                                          <p:attrName>style.visibility</p:attrName>
                                        </p:attrNameLst>
                                      </p:cBhvr>
                                      <p:to>
                                        <p:strVal val="visible"/>
                                      </p:to>
                                    </p:set>
                                    <p:animEffect transition="in" filter="fade">
                                      <p:cBhvr>
                                        <p:cTn id="16" dur="2000"/>
                                        <p:tgtEl>
                                          <p:spTgt spid="39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Seattle Distressed Asset Profile</a:t>
            </a:r>
            <a:endParaRPr lang="en-US" dirty="0"/>
          </a:p>
        </p:txBody>
      </p:sp>
      <p:pic>
        <p:nvPicPr>
          <p:cNvPr id="3" name="Picture 3"/>
          <p:cNvPicPr>
            <a:picLocks noChangeAspect="1" noChangeArrowheads="1"/>
          </p:cNvPicPr>
          <p:nvPr/>
        </p:nvPicPr>
        <p:blipFill>
          <a:blip r:embed="rId3" cstate="print"/>
          <a:srcRect/>
          <a:stretch>
            <a:fillRect/>
          </a:stretch>
        </p:blipFill>
        <p:spPr bwMode="auto">
          <a:xfrm>
            <a:off x="4724400" y="3810000"/>
            <a:ext cx="4419600" cy="2531300"/>
          </a:xfrm>
          <a:prstGeom prst="rect">
            <a:avLst/>
          </a:prstGeom>
          <a:noFill/>
          <a:ln w="9525">
            <a:noFill/>
            <a:miter lim="800000"/>
            <a:headEnd/>
            <a:tailEnd/>
          </a:ln>
          <a:effectLst/>
        </p:spPr>
      </p:pic>
      <p:pic>
        <p:nvPicPr>
          <p:cNvPr id="172034" name="Picture 2"/>
          <p:cNvPicPr>
            <a:picLocks noChangeAspect="1" noChangeArrowheads="1"/>
          </p:cNvPicPr>
          <p:nvPr/>
        </p:nvPicPr>
        <p:blipFill>
          <a:blip r:embed="rId4" cstate="print"/>
          <a:srcRect/>
          <a:stretch>
            <a:fillRect/>
          </a:stretch>
        </p:blipFill>
        <p:spPr bwMode="auto">
          <a:xfrm>
            <a:off x="457200" y="2209800"/>
            <a:ext cx="4124325" cy="2762250"/>
          </a:xfrm>
          <a:prstGeom prst="rect">
            <a:avLst/>
          </a:prstGeom>
          <a:noFill/>
          <a:ln w="9525">
            <a:noFill/>
            <a:miter lim="800000"/>
            <a:headEnd/>
            <a:tailEnd/>
          </a:ln>
        </p:spPr>
      </p:pic>
      <p:pic>
        <p:nvPicPr>
          <p:cNvPr id="172035" name="Picture 3"/>
          <p:cNvPicPr>
            <a:picLocks noChangeAspect="1" noChangeArrowheads="1"/>
          </p:cNvPicPr>
          <p:nvPr/>
        </p:nvPicPr>
        <p:blipFill>
          <a:blip r:embed="rId5" cstate="print"/>
          <a:srcRect/>
          <a:stretch>
            <a:fillRect/>
          </a:stretch>
        </p:blipFill>
        <p:spPr bwMode="auto">
          <a:xfrm>
            <a:off x="304800" y="1143000"/>
            <a:ext cx="8562975" cy="885825"/>
          </a:xfrm>
          <a:prstGeom prst="rect">
            <a:avLst/>
          </a:prstGeom>
          <a:noFill/>
          <a:ln w="9525">
            <a:noFill/>
            <a:miter lim="800000"/>
            <a:headEnd/>
            <a:tailEnd/>
          </a:ln>
        </p:spPr>
      </p:pic>
      <p:sp>
        <p:nvSpPr>
          <p:cNvPr id="6" name="TextBox 5"/>
          <p:cNvSpPr txBox="1"/>
          <p:nvPr/>
        </p:nvSpPr>
        <p:spPr>
          <a:xfrm>
            <a:off x="5486400" y="3276600"/>
            <a:ext cx="2100255" cy="523220"/>
          </a:xfrm>
          <a:prstGeom prst="rect">
            <a:avLst/>
          </a:prstGeom>
          <a:noFill/>
        </p:spPr>
        <p:txBody>
          <a:bodyPr wrap="none" rtlCol="0">
            <a:spAutoFit/>
          </a:bodyPr>
          <a:lstStyle/>
          <a:p>
            <a:r>
              <a:rPr lang="en-US" dirty="0" smtClean="0"/>
              <a:t>Outlook……</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Distressed Assets in Seattle</a:t>
            </a:r>
            <a:endParaRPr lang="en-US" dirty="0"/>
          </a:p>
        </p:txBody>
      </p:sp>
      <p:pic>
        <p:nvPicPr>
          <p:cNvPr id="155650" name="Picture 2"/>
          <p:cNvPicPr>
            <a:picLocks noChangeAspect="1" noChangeArrowheads="1"/>
          </p:cNvPicPr>
          <p:nvPr/>
        </p:nvPicPr>
        <p:blipFill>
          <a:blip r:embed="rId3" cstate="print"/>
          <a:srcRect/>
          <a:stretch>
            <a:fillRect/>
          </a:stretch>
        </p:blipFill>
        <p:spPr bwMode="auto">
          <a:xfrm rot="5400000">
            <a:off x="2947850" y="2386149"/>
            <a:ext cx="5915299" cy="2971801"/>
          </a:xfrm>
          <a:prstGeom prst="rect">
            <a:avLst/>
          </a:prstGeom>
          <a:noFill/>
          <a:ln w="9525">
            <a:noFill/>
            <a:miter lim="800000"/>
            <a:headEnd/>
            <a:tailEnd/>
          </a:ln>
        </p:spPr>
      </p:pic>
      <p:pic>
        <p:nvPicPr>
          <p:cNvPr id="155651" name="Picture 3"/>
          <p:cNvPicPr>
            <a:picLocks noChangeAspect="1" noChangeArrowheads="1"/>
          </p:cNvPicPr>
          <p:nvPr/>
        </p:nvPicPr>
        <p:blipFill>
          <a:blip r:embed="rId4" cstate="print"/>
          <a:srcRect/>
          <a:stretch>
            <a:fillRect/>
          </a:stretch>
        </p:blipFill>
        <p:spPr bwMode="auto">
          <a:xfrm rot="5400000">
            <a:off x="-681446" y="2499904"/>
            <a:ext cx="5801542" cy="2914650"/>
          </a:xfrm>
          <a:prstGeom prst="rect">
            <a:avLst/>
          </a:prstGeom>
          <a:noFill/>
          <a:ln w="9525">
            <a:noFill/>
            <a:miter lim="800000"/>
            <a:headEnd/>
            <a:tailEnd/>
          </a:ln>
        </p:spPr>
      </p:pic>
      <p:sp>
        <p:nvSpPr>
          <p:cNvPr id="5" name="Rectangle 4"/>
          <p:cNvSpPr/>
          <p:nvPr/>
        </p:nvSpPr>
        <p:spPr bwMode="auto">
          <a:xfrm>
            <a:off x="914400" y="3657600"/>
            <a:ext cx="3124200" cy="152400"/>
          </a:xfrm>
          <a:prstGeom prst="rect">
            <a:avLst/>
          </a:prstGeom>
          <a:noFill/>
          <a:ln w="254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endParaRPr>
          </a:p>
        </p:txBody>
      </p:sp>
      <p:sp>
        <p:nvSpPr>
          <p:cNvPr id="6" name="Rectangle 5"/>
          <p:cNvSpPr/>
          <p:nvPr/>
        </p:nvSpPr>
        <p:spPr bwMode="auto">
          <a:xfrm>
            <a:off x="3886200" y="6096000"/>
            <a:ext cx="3124200" cy="152400"/>
          </a:xfrm>
          <a:prstGeom prst="rect">
            <a:avLst/>
          </a:prstGeom>
          <a:noFill/>
          <a:ln w="254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endParaRPr>
          </a:p>
        </p:txBody>
      </p:sp>
      <p:sp>
        <p:nvSpPr>
          <p:cNvPr id="7" name="Rectangle 6"/>
          <p:cNvSpPr/>
          <p:nvPr/>
        </p:nvSpPr>
        <p:spPr>
          <a:xfrm rot="16200000">
            <a:off x="2675283" y="3646647"/>
            <a:ext cx="2813014" cy="523220"/>
          </a:xfrm>
          <a:prstGeom prst="rect">
            <a:avLst/>
          </a:prstGeom>
        </p:spPr>
        <p:txBody>
          <a:bodyPr wrap="none">
            <a:spAutoFit/>
          </a:bodyPr>
          <a:lstStyle/>
          <a:p>
            <a:r>
              <a:rPr lang="en-US" b="0" i="0" dirty="0" smtClean="0"/>
              <a:t>A Relative Picture</a:t>
            </a:r>
            <a:endParaRPr lang="en-US" b="0" i="0" dirty="0"/>
          </a:p>
        </p:txBody>
      </p:sp>
      <p:sp>
        <p:nvSpPr>
          <p:cNvPr id="8" name="Rectangle 7"/>
          <p:cNvSpPr/>
          <p:nvPr/>
        </p:nvSpPr>
        <p:spPr>
          <a:xfrm rot="16200000">
            <a:off x="-1081537" y="3380888"/>
            <a:ext cx="2859052" cy="523220"/>
          </a:xfrm>
          <a:prstGeom prst="rect">
            <a:avLst/>
          </a:prstGeom>
        </p:spPr>
        <p:txBody>
          <a:bodyPr wrap="none">
            <a:spAutoFit/>
          </a:bodyPr>
          <a:lstStyle/>
          <a:p>
            <a:r>
              <a:rPr lang="en-US" b="0" i="0" dirty="0" smtClean="0"/>
              <a:t>Total Dollars </a:t>
            </a:r>
            <a:r>
              <a:rPr lang="en-US" sz="1400" b="0" i="0" dirty="0" smtClean="0"/>
              <a:t>(millions)</a:t>
            </a:r>
            <a:endParaRPr lang="en-US" sz="1400" b="0" i="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5650"/>
                                        </p:tgtEl>
                                        <p:attrNameLst>
                                          <p:attrName>style.visibility</p:attrName>
                                        </p:attrNameLst>
                                      </p:cBhvr>
                                      <p:to>
                                        <p:strVal val="visible"/>
                                      </p:to>
                                    </p:set>
                                    <p:animEffect transition="in" filter="fade">
                                      <p:cBhvr>
                                        <p:cTn id="7" dur="1000"/>
                                        <p:tgtEl>
                                          <p:spTgt spid="1556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Housing Price Index: Seattle MSA</a:t>
            </a:r>
            <a:endParaRPr lang="en-US" dirty="0"/>
          </a:p>
        </p:txBody>
      </p:sp>
      <p:pic>
        <p:nvPicPr>
          <p:cNvPr id="162818" name="Picture 2"/>
          <p:cNvPicPr>
            <a:picLocks noChangeAspect="1" noChangeArrowheads="1"/>
          </p:cNvPicPr>
          <p:nvPr/>
        </p:nvPicPr>
        <p:blipFill>
          <a:blip r:embed="rId3" cstate="print"/>
          <a:srcRect/>
          <a:stretch>
            <a:fillRect/>
          </a:stretch>
        </p:blipFill>
        <p:spPr bwMode="auto">
          <a:xfrm>
            <a:off x="1143000" y="838200"/>
            <a:ext cx="4884444" cy="2781300"/>
          </a:xfrm>
          <a:prstGeom prst="rect">
            <a:avLst/>
          </a:prstGeom>
          <a:noFill/>
          <a:ln w="9525">
            <a:noFill/>
            <a:miter lim="800000"/>
            <a:headEnd/>
            <a:tailEnd/>
          </a:ln>
        </p:spPr>
      </p:pic>
      <p:pic>
        <p:nvPicPr>
          <p:cNvPr id="162820" name="Picture 4"/>
          <p:cNvPicPr>
            <a:picLocks noChangeAspect="1" noChangeArrowheads="1"/>
          </p:cNvPicPr>
          <p:nvPr/>
        </p:nvPicPr>
        <p:blipFill>
          <a:blip r:embed="rId4" cstate="print"/>
          <a:srcRect/>
          <a:stretch>
            <a:fillRect/>
          </a:stretch>
        </p:blipFill>
        <p:spPr bwMode="auto">
          <a:xfrm>
            <a:off x="3200400" y="3804148"/>
            <a:ext cx="4038600" cy="2901452"/>
          </a:xfrm>
          <a:prstGeom prst="rect">
            <a:avLst/>
          </a:prstGeom>
          <a:noFill/>
          <a:ln w="9525">
            <a:noFill/>
            <a:miter lim="800000"/>
            <a:headEnd/>
            <a:tailEnd/>
          </a:ln>
        </p:spPr>
      </p:pic>
      <p:cxnSp>
        <p:nvCxnSpPr>
          <p:cNvPr id="7" name="Straight Arrow Connector 6"/>
          <p:cNvCxnSpPr/>
          <p:nvPr/>
        </p:nvCxnSpPr>
        <p:spPr bwMode="auto">
          <a:xfrm rot="5400000">
            <a:off x="1905000" y="4572000"/>
            <a:ext cx="3352800" cy="304800"/>
          </a:xfrm>
          <a:prstGeom prst="straightConnector1">
            <a:avLst/>
          </a:prstGeom>
          <a:noFill/>
          <a:ln w="25400" cap="flat" cmpd="sng" algn="ctr">
            <a:solidFill>
              <a:srgbClr val="FF0000"/>
            </a:solidFill>
            <a:prstDash val="solid"/>
            <a:round/>
            <a:headEnd type="none" w="med" len="med"/>
            <a:tailEnd type="arrow"/>
          </a:ln>
          <a:effectLst/>
        </p:spPr>
      </p:cxnSp>
      <p:cxnSp>
        <p:nvCxnSpPr>
          <p:cNvPr id="8" name="Straight Arrow Connector 7"/>
          <p:cNvCxnSpPr/>
          <p:nvPr/>
        </p:nvCxnSpPr>
        <p:spPr bwMode="auto">
          <a:xfrm rot="16200000" flipH="1">
            <a:off x="4800600" y="3429000"/>
            <a:ext cx="2819400" cy="1447800"/>
          </a:xfrm>
          <a:prstGeom prst="straightConnector1">
            <a:avLst/>
          </a:prstGeom>
          <a:noFill/>
          <a:ln w="25400" cap="flat" cmpd="sng" algn="ctr">
            <a:solidFill>
              <a:srgbClr val="FF0000"/>
            </a:solidFill>
            <a:prstDash val="solid"/>
            <a:round/>
            <a:headEnd type="none" w="med" len="med"/>
            <a:tailEnd type="arrow"/>
          </a:ln>
          <a:effectLst/>
        </p:spPr>
      </p:cxnSp>
      <p:sp>
        <p:nvSpPr>
          <p:cNvPr id="11" name="Oval 10"/>
          <p:cNvSpPr/>
          <p:nvPr/>
        </p:nvSpPr>
        <p:spPr bwMode="auto">
          <a:xfrm>
            <a:off x="6629400" y="4953000"/>
            <a:ext cx="1066800" cy="838200"/>
          </a:xfrm>
          <a:prstGeom prst="ellipse">
            <a:avLst/>
          </a:prstGeom>
          <a:noFill/>
          <a:ln w="25400" cap="flat" cmpd="sng" algn="ctr">
            <a:solidFill>
              <a:srgbClr val="00FF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endParaRPr>
          </a:p>
        </p:txBody>
      </p:sp>
      <p:sp>
        <p:nvSpPr>
          <p:cNvPr id="12" name="TextBox 11"/>
          <p:cNvSpPr txBox="1"/>
          <p:nvPr/>
        </p:nvSpPr>
        <p:spPr>
          <a:xfrm>
            <a:off x="0" y="1676400"/>
            <a:ext cx="950517" cy="830997"/>
          </a:xfrm>
          <a:prstGeom prst="rect">
            <a:avLst/>
          </a:prstGeom>
          <a:noFill/>
        </p:spPr>
        <p:txBody>
          <a:bodyPr wrap="none" rtlCol="0">
            <a:spAutoFit/>
          </a:bodyPr>
          <a:lstStyle/>
          <a:p>
            <a:r>
              <a:rPr lang="en-US" sz="2400" b="0" i="0" dirty="0" smtClean="0"/>
              <a:t>FHFA</a:t>
            </a:r>
          </a:p>
          <a:p>
            <a:r>
              <a:rPr lang="en-US" sz="2400" b="0" i="0" dirty="0" smtClean="0"/>
              <a:t>Index</a:t>
            </a:r>
            <a:endParaRPr lang="en-US" sz="2400" b="0" i="0" dirty="0"/>
          </a:p>
        </p:txBody>
      </p:sp>
      <p:sp>
        <p:nvSpPr>
          <p:cNvPr id="13" name="TextBox 12"/>
          <p:cNvSpPr txBox="1"/>
          <p:nvPr/>
        </p:nvSpPr>
        <p:spPr>
          <a:xfrm>
            <a:off x="6324600" y="2819400"/>
            <a:ext cx="2005677" cy="830997"/>
          </a:xfrm>
          <a:prstGeom prst="rect">
            <a:avLst/>
          </a:prstGeom>
          <a:noFill/>
        </p:spPr>
        <p:txBody>
          <a:bodyPr wrap="none" rtlCol="0">
            <a:spAutoFit/>
          </a:bodyPr>
          <a:lstStyle/>
          <a:p>
            <a:r>
              <a:rPr lang="en-US" sz="2400" b="0" i="0" dirty="0" smtClean="0"/>
              <a:t>Case-</a:t>
            </a:r>
            <a:r>
              <a:rPr lang="en-US" sz="2400" b="0" i="0" dirty="0" err="1" smtClean="0"/>
              <a:t>Shiller</a:t>
            </a:r>
            <a:endParaRPr lang="en-US" sz="2400" b="0" i="0" dirty="0" smtClean="0"/>
          </a:p>
          <a:p>
            <a:r>
              <a:rPr lang="en-US" sz="2400" b="0" i="0" dirty="0" smtClean="0"/>
              <a:t>Housing Index</a:t>
            </a:r>
            <a:endParaRPr lang="en-US" sz="2400" b="0" i="0" dirty="0"/>
          </a:p>
        </p:txBody>
      </p:sp>
      <p:pic>
        <p:nvPicPr>
          <p:cNvPr id="162821" name="Picture 5"/>
          <p:cNvPicPr>
            <a:picLocks noChangeAspect="1" noChangeArrowheads="1"/>
          </p:cNvPicPr>
          <p:nvPr/>
        </p:nvPicPr>
        <p:blipFill>
          <a:blip r:embed="rId5" cstate="print"/>
          <a:srcRect/>
          <a:stretch>
            <a:fillRect/>
          </a:stretch>
        </p:blipFill>
        <p:spPr bwMode="auto">
          <a:xfrm>
            <a:off x="1295400" y="5410200"/>
            <a:ext cx="1819275" cy="6667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par>
                                <p:cTn id="8" presetID="22" presetClass="entr" presetSubtype="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10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62821"/>
                                        </p:tgtEl>
                                        <p:attrNameLst>
                                          <p:attrName>style.visibility</p:attrName>
                                        </p:attrNameLst>
                                      </p:cBhvr>
                                      <p:to>
                                        <p:strVal val="visible"/>
                                      </p:to>
                                    </p:set>
                                    <p:animEffect transition="in" filter="fade">
                                      <p:cBhvr>
                                        <p:cTn id="13" dur="1000"/>
                                        <p:tgtEl>
                                          <p:spTgt spid="162821"/>
                                        </p:tgtEl>
                                      </p:cBhvr>
                                    </p:animEffect>
                                  </p:childTnLst>
                                </p:cTn>
                              </p:par>
                              <p:par>
                                <p:cTn id="14" presetID="10" presetClass="entr" presetSubtype="0" fill="hold" nodeType="withEffect">
                                  <p:stCondLst>
                                    <p:cond delay="0"/>
                                  </p:stCondLst>
                                  <p:childTnLst>
                                    <p:set>
                                      <p:cBhvr>
                                        <p:cTn id="15" dur="1" fill="hold">
                                          <p:stCondLst>
                                            <p:cond delay="0"/>
                                          </p:stCondLst>
                                        </p:cTn>
                                        <p:tgtEl>
                                          <p:spTgt spid="162820"/>
                                        </p:tgtEl>
                                        <p:attrNameLst>
                                          <p:attrName>style.visibility</p:attrName>
                                        </p:attrNameLst>
                                      </p:cBhvr>
                                      <p:to>
                                        <p:strVal val="visible"/>
                                      </p:to>
                                    </p:set>
                                    <p:animEffect transition="in" filter="fade">
                                      <p:cBhvr>
                                        <p:cTn id="16" dur="1000"/>
                                        <p:tgtEl>
                                          <p:spTgt spid="1628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228600" y="0"/>
            <a:ext cx="8229600" cy="1143000"/>
          </a:xfrm>
        </p:spPr>
        <p:txBody>
          <a:bodyPr/>
          <a:lstStyle/>
          <a:p>
            <a:r>
              <a:rPr lang="en-US" dirty="0" smtClean="0"/>
              <a:t>Implications for Seattle?</a:t>
            </a:r>
          </a:p>
        </p:txBody>
      </p:sp>
      <p:sp>
        <p:nvSpPr>
          <p:cNvPr id="62467" name="Content Placeholder 7"/>
          <p:cNvSpPr>
            <a:spLocks noGrp="1"/>
          </p:cNvSpPr>
          <p:nvPr>
            <p:ph sz="half" idx="2"/>
          </p:nvPr>
        </p:nvSpPr>
        <p:spPr>
          <a:xfrm>
            <a:off x="0" y="1066800"/>
            <a:ext cx="7772400" cy="5059363"/>
          </a:xfrm>
        </p:spPr>
        <p:txBody>
          <a:bodyPr/>
          <a:lstStyle/>
          <a:p>
            <a:r>
              <a:rPr lang="en-US" dirty="0" smtClean="0"/>
              <a:t>Key Success Factor: Patience &amp; Collaboration</a:t>
            </a:r>
          </a:p>
          <a:p>
            <a:pPr lvl="1"/>
            <a:r>
              <a:rPr lang="en-US" dirty="0" smtClean="0"/>
              <a:t>Buyers &amp; sellers  not adjusted</a:t>
            </a:r>
          </a:p>
          <a:p>
            <a:pPr lvl="1"/>
            <a:r>
              <a:rPr lang="en-US" dirty="0" smtClean="0"/>
              <a:t>Relationships and commitments strained</a:t>
            </a:r>
          </a:p>
          <a:p>
            <a:r>
              <a:rPr lang="en-US" dirty="0" smtClean="0"/>
              <a:t>Players</a:t>
            </a:r>
          </a:p>
          <a:p>
            <a:pPr lvl="1"/>
            <a:r>
              <a:rPr lang="en-US" dirty="0" smtClean="0"/>
              <a:t>Some will drop out</a:t>
            </a:r>
          </a:p>
          <a:p>
            <a:pPr lvl="1"/>
            <a:r>
              <a:rPr lang="en-US" dirty="0" smtClean="0"/>
              <a:t>Some will be shaken out or forced out</a:t>
            </a:r>
          </a:p>
          <a:p>
            <a:pPr lvl="1"/>
            <a:r>
              <a:rPr lang="en-US" dirty="0" smtClean="0"/>
              <a:t>Some will swoop in</a:t>
            </a:r>
          </a:p>
          <a:p>
            <a:r>
              <a:rPr lang="en-US" dirty="0" smtClean="0"/>
              <a:t>Activities</a:t>
            </a:r>
          </a:p>
          <a:p>
            <a:pPr lvl="1"/>
            <a:r>
              <a:rPr lang="en-US" dirty="0" smtClean="0"/>
              <a:t>Development frozen</a:t>
            </a:r>
          </a:p>
          <a:p>
            <a:pPr lvl="1"/>
            <a:r>
              <a:rPr lang="en-US" dirty="0" smtClean="0"/>
              <a:t>Entitlement push, follow-through drag</a:t>
            </a:r>
          </a:p>
          <a:p>
            <a:r>
              <a:rPr lang="en-US" dirty="0" smtClean="0"/>
              <a:t>Projects</a:t>
            </a:r>
          </a:p>
          <a:p>
            <a:pPr lvl="1"/>
            <a:r>
              <a:rPr lang="en-US" dirty="0" smtClean="0"/>
              <a:t>Focus on Green (economics)</a:t>
            </a:r>
          </a:p>
          <a:p>
            <a:pPr lvl="1"/>
            <a:r>
              <a:rPr lang="en-US" dirty="0" smtClean="0"/>
              <a:t>Innovative &amp; forward looking stalled</a:t>
            </a:r>
          </a:p>
          <a:p>
            <a:pPr lvl="1"/>
            <a:endParaRPr lang="en-US" dirty="0" smtClean="0"/>
          </a:p>
          <a:p>
            <a:pPr lvl="1"/>
            <a:endParaRPr lang="en-US" dirty="0" smtClean="0"/>
          </a:p>
        </p:txBody>
      </p:sp>
      <p:sp>
        <p:nvSpPr>
          <p:cNvPr id="5" name="TextBox 4"/>
          <p:cNvSpPr txBox="1"/>
          <p:nvPr/>
        </p:nvSpPr>
        <p:spPr>
          <a:xfrm>
            <a:off x="3657600" y="6396335"/>
            <a:ext cx="3926909" cy="461665"/>
          </a:xfrm>
          <a:prstGeom prst="rect">
            <a:avLst/>
          </a:prstGeom>
          <a:noFill/>
        </p:spPr>
        <p:txBody>
          <a:bodyPr wrap="none" rtlCol="0">
            <a:spAutoFit/>
          </a:bodyPr>
          <a:lstStyle/>
          <a:p>
            <a:r>
              <a:rPr lang="en-US" sz="1200" b="0" i="0" dirty="0" smtClean="0"/>
              <a:t>Source: DeLisle November Survey:</a:t>
            </a:r>
          </a:p>
          <a:p>
            <a:r>
              <a:rPr lang="en-US" sz="1200" b="0" i="0" dirty="0" smtClean="0"/>
              <a:t>Washington State Commercial Association of REALTORS®</a:t>
            </a:r>
            <a:endParaRPr lang="en-US" sz="12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lstStyle/>
          <a:p>
            <a:r>
              <a:rPr lang="en-US" dirty="0" smtClean="0"/>
              <a:t>So, we’ll be “Leaner, meaner, cleaner and greener”</a:t>
            </a:r>
          </a:p>
          <a:p>
            <a:r>
              <a:rPr lang="en-US" dirty="0" smtClean="0"/>
              <a:t>Will you be in the game or on the sidelines?</a:t>
            </a:r>
          </a:p>
          <a:p>
            <a:r>
              <a:rPr lang="en-US" dirty="0" smtClean="0"/>
              <a:t>Reflecting on the Future…</a:t>
            </a:r>
          </a:p>
          <a:p>
            <a:pPr lvl="1"/>
            <a:r>
              <a:rPr lang="en-US" dirty="0" smtClean="0"/>
              <a:t>Experience, critical thinking and survival instincts will rule…</a:t>
            </a:r>
          </a:p>
          <a:p>
            <a:pPr lvl="1"/>
            <a:r>
              <a:rPr lang="en-US" dirty="0" smtClean="0"/>
              <a:t>If you don’t have that, there’s always school…</a:t>
            </a:r>
          </a:p>
        </p:txBody>
      </p:sp>
      <p:sp>
        <p:nvSpPr>
          <p:cNvPr id="2" name="Title 1"/>
          <p:cNvSpPr>
            <a:spLocks noGrp="1"/>
          </p:cNvSpPr>
          <p:nvPr>
            <p:ph type="title"/>
          </p:nvPr>
        </p:nvSpPr>
        <p:spPr>
          <a:xfrm>
            <a:off x="609600" y="457200"/>
            <a:ext cx="6934200" cy="533400"/>
          </a:xfrm>
        </p:spPr>
        <p:txBody>
          <a:bodyPr/>
          <a:lstStyle/>
          <a:p>
            <a:r>
              <a:rPr lang="en-US" dirty="0" smtClean="0"/>
              <a:t>Reflecting on the Future…..	</a:t>
            </a:r>
            <a:endParaRPr lang="en-US" dirty="0"/>
          </a:p>
        </p:txBody>
      </p:sp>
      <p:sp>
        <p:nvSpPr>
          <p:cNvPr id="7" name="TextBox 6"/>
          <p:cNvSpPr txBox="1"/>
          <p:nvPr/>
        </p:nvSpPr>
        <p:spPr>
          <a:xfrm>
            <a:off x="381000" y="5943600"/>
            <a:ext cx="2044149" cy="646331"/>
          </a:xfrm>
          <a:prstGeom prst="rect">
            <a:avLst/>
          </a:prstGeom>
          <a:noFill/>
        </p:spPr>
        <p:txBody>
          <a:bodyPr wrap="none" rtlCol="0">
            <a:spAutoFit/>
          </a:bodyPr>
          <a:lstStyle/>
          <a:p>
            <a:r>
              <a:rPr lang="en-US" dirty="0" smtClean="0">
                <a:hlinkClick r:id="rId3"/>
              </a:rPr>
              <a:t>http://jrdelisle.com</a:t>
            </a:r>
            <a:endParaRPr lang="en-US" dirty="0" smtClean="0"/>
          </a:p>
          <a:p>
            <a:endParaRPr lang="en-US" dirty="0"/>
          </a:p>
        </p:txBody>
      </p:sp>
      <p:pic>
        <p:nvPicPr>
          <p:cNvPr id="102402" name="Picture 2"/>
          <p:cNvPicPr>
            <a:picLocks noChangeAspect="1" noChangeArrowheads="1"/>
          </p:cNvPicPr>
          <p:nvPr/>
        </p:nvPicPr>
        <p:blipFill>
          <a:blip r:embed="rId4" cstate="print"/>
          <a:srcRect/>
          <a:stretch>
            <a:fillRect/>
          </a:stretch>
        </p:blipFill>
        <p:spPr bwMode="auto">
          <a:xfrm>
            <a:off x="2819400" y="3647007"/>
            <a:ext cx="5958921" cy="252519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3" end="3"/>
                                            </p:txEl>
                                          </p:spTgt>
                                        </p:tgtEl>
                                        <p:attrNameLst>
                                          <p:attrName>style.visibility</p:attrName>
                                        </p:attrNameLst>
                                      </p:cBhvr>
                                      <p:to>
                                        <p:strVal val="visible"/>
                                      </p:to>
                                    </p:set>
                                    <p:animEffect transition="in" filter="fade">
                                      <p:cBhvr>
                                        <p:cTn id="7" dur="1000"/>
                                        <p:tgtEl>
                                          <p:spTgt spid="11">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4" end="4"/>
                                            </p:txEl>
                                          </p:spTgt>
                                        </p:tgtEl>
                                        <p:attrNameLst>
                                          <p:attrName>style.visibility</p:attrName>
                                        </p:attrNameLst>
                                      </p:cBhvr>
                                      <p:to>
                                        <p:strVal val="visible"/>
                                      </p:to>
                                    </p:set>
                                    <p:animEffect transition="in" filter="fade">
                                      <p:cBhvr>
                                        <p:cTn id="10" dur="1000"/>
                                        <p:tgtEl>
                                          <p:spTgt spid="11">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402"/>
                                        </p:tgtEl>
                                        <p:attrNameLst>
                                          <p:attrName>style.visibility</p:attrName>
                                        </p:attrNameLst>
                                      </p:cBhvr>
                                      <p:to>
                                        <p:strVal val="visible"/>
                                      </p:to>
                                    </p:set>
                                    <p:animEffect transition="in" filter="fade">
                                      <p:cBhvr>
                                        <p:cTn id="15" dur="1000"/>
                                        <p:tgtEl>
                                          <p:spTgt spid="1024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dirty="0" smtClean="0"/>
              <a:t>Part I: Economic Environment for Real Estate</a:t>
            </a:r>
          </a:p>
        </p:txBody>
      </p:sp>
      <p:sp>
        <p:nvSpPr>
          <p:cNvPr id="20483" name="Rectangle 3"/>
          <p:cNvSpPr>
            <a:spLocks noGrp="1" noChangeArrowheads="1"/>
          </p:cNvSpPr>
          <p:nvPr>
            <p:ph sz="half" idx="4294967295"/>
          </p:nvPr>
        </p:nvSpPr>
        <p:spPr>
          <a:xfrm>
            <a:off x="381000" y="1295400"/>
            <a:ext cx="2743200" cy="5105400"/>
          </a:xfrm>
        </p:spPr>
        <p:txBody>
          <a:bodyPr/>
          <a:lstStyle/>
          <a:p>
            <a:pPr algn="ctr" eaLnBrk="1" hangingPunct="1">
              <a:buFontTx/>
              <a:buNone/>
            </a:pPr>
            <a:r>
              <a:rPr lang="en-US" dirty="0" smtClean="0">
                <a:solidFill>
                  <a:schemeClr val="bg1">
                    <a:lumMod val="40000"/>
                    <a:lumOff val="60000"/>
                  </a:schemeClr>
                </a:solidFill>
              </a:rPr>
              <a:t>2009 Outlook</a:t>
            </a:r>
            <a:br>
              <a:rPr lang="en-US" dirty="0" smtClean="0">
                <a:solidFill>
                  <a:schemeClr val="bg1">
                    <a:lumMod val="40000"/>
                    <a:lumOff val="60000"/>
                  </a:schemeClr>
                </a:solidFill>
              </a:rPr>
            </a:br>
            <a:endParaRPr lang="en-US" dirty="0" smtClean="0">
              <a:solidFill>
                <a:schemeClr val="bg1">
                  <a:lumMod val="40000"/>
                  <a:lumOff val="60000"/>
                </a:schemeClr>
              </a:solidFill>
            </a:endParaRPr>
          </a:p>
          <a:p>
            <a:pPr eaLnBrk="1" hangingPunct="1"/>
            <a:r>
              <a:rPr lang="en-US" sz="2000" dirty="0" smtClean="0">
                <a:solidFill>
                  <a:schemeClr val="bg1">
                    <a:lumMod val="40000"/>
                    <a:lumOff val="60000"/>
                  </a:schemeClr>
                </a:solidFill>
              </a:rPr>
              <a:t>Economy in recession; painful and long</a:t>
            </a:r>
            <a:br>
              <a:rPr lang="en-US" sz="2000" dirty="0" smtClean="0">
                <a:solidFill>
                  <a:schemeClr val="bg1">
                    <a:lumMod val="40000"/>
                    <a:lumOff val="60000"/>
                  </a:schemeClr>
                </a:solidFill>
              </a:rPr>
            </a:br>
            <a:endParaRPr lang="en-US" sz="2000" dirty="0" smtClean="0">
              <a:solidFill>
                <a:schemeClr val="bg1">
                  <a:lumMod val="40000"/>
                  <a:lumOff val="60000"/>
                </a:schemeClr>
              </a:solidFill>
            </a:endParaRPr>
          </a:p>
          <a:p>
            <a:pPr eaLnBrk="1" hangingPunct="1"/>
            <a:r>
              <a:rPr lang="en-US" sz="2000" dirty="0" smtClean="0">
                <a:solidFill>
                  <a:schemeClr val="bg1">
                    <a:lumMod val="40000"/>
                    <a:lumOff val="60000"/>
                  </a:schemeClr>
                </a:solidFill>
              </a:rPr>
              <a:t>Businesses struggling, stocks volatile</a:t>
            </a:r>
            <a:br>
              <a:rPr lang="en-US" sz="2000" dirty="0" smtClean="0">
                <a:solidFill>
                  <a:schemeClr val="bg1">
                    <a:lumMod val="40000"/>
                    <a:lumOff val="60000"/>
                  </a:schemeClr>
                </a:solidFill>
              </a:rPr>
            </a:br>
            <a:endParaRPr lang="en-US" sz="2000" dirty="0" smtClean="0">
              <a:solidFill>
                <a:schemeClr val="bg1">
                  <a:lumMod val="40000"/>
                  <a:lumOff val="60000"/>
                </a:schemeClr>
              </a:solidFill>
            </a:endParaRPr>
          </a:p>
          <a:p>
            <a:pPr eaLnBrk="1" hangingPunct="1"/>
            <a:r>
              <a:rPr lang="en-US" sz="2000" dirty="0" smtClean="0">
                <a:solidFill>
                  <a:schemeClr val="bg1">
                    <a:lumMod val="40000"/>
                    <a:lumOff val="60000"/>
                  </a:schemeClr>
                </a:solidFill>
              </a:rPr>
              <a:t>Consumers &amp; CEOs bearish</a:t>
            </a:r>
          </a:p>
        </p:txBody>
      </p:sp>
      <p:sp>
        <p:nvSpPr>
          <p:cNvPr id="12" name="Rectangle 3"/>
          <p:cNvSpPr>
            <a:spLocks noGrp="1" noChangeArrowheads="1"/>
          </p:cNvSpPr>
          <p:nvPr>
            <p:ph sz="half" idx="4294967295"/>
          </p:nvPr>
        </p:nvSpPr>
        <p:spPr>
          <a:xfrm>
            <a:off x="3200400" y="1219200"/>
            <a:ext cx="2743200" cy="5105400"/>
          </a:xfrm>
        </p:spPr>
        <p:txBody>
          <a:bodyPr/>
          <a:lstStyle/>
          <a:p>
            <a:pPr algn="ctr" eaLnBrk="1" hangingPunct="1">
              <a:buFontTx/>
              <a:buNone/>
            </a:pPr>
            <a:r>
              <a:rPr lang="en-US" sz="2200" dirty="0" smtClean="0">
                <a:solidFill>
                  <a:schemeClr val="tx1"/>
                </a:solidFill>
              </a:rPr>
              <a:t>2010 </a:t>
            </a:r>
            <a:r>
              <a:rPr lang="en-US" sz="2400" dirty="0" smtClean="0">
                <a:solidFill>
                  <a:schemeClr val="tx1"/>
                </a:solidFill>
              </a:rPr>
              <a:t>Outlook</a:t>
            </a:r>
            <a:br>
              <a:rPr lang="en-US" sz="2400" dirty="0" smtClean="0">
                <a:solidFill>
                  <a:schemeClr val="tx1"/>
                </a:solidFill>
              </a:rPr>
            </a:br>
            <a:endParaRPr lang="en-US" sz="2400" dirty="0" smtClean="0">
              <a:solidFill>
                <a:schemeClr val="tx1"/>
              </a:solidFill>
            </a:endParaRPr>
          </a:p>
          <a:p>
            <a:pPr eaLnBrk="1" hangingPunct="1"/>
            <a:r>
              <a:rPr lang="en-US" sz="2000" dirty="0" smtClean="0">
                <a:solidFill>
                  <a:schemeClr val="tx1"/>
                </a:solidFill>
              </a:rPr>
              <a:t>Recession over; slow recovery; some downside risk</a:t>
            </a:r>
            <a:br>
              <a:rPr lang="en-US" sz="2000" dirty="0" smtClean="0">
                <a:solidFill>
                  <a:schemeClr val="tx1"/>
                </a:solidFill>
              </a:rPr>
            </a:br>
            <a:endParaRPr lang="en-US" sz="2000" dirty="0" smtClean="0">
              <a:solidFill>
                <a:schemeClr val="tx1"/>
              </a:solidFill>
            </a:endParaRPr>
          </a:p>
          <a:p>
            <a:pPr eaLnBrk="1" hangingPunct="1"/>
            <a:r>
              <a:rPr lang="en-US" sz="2000" dirty="0" smtClean="0">
                <a:solidFill>
                  <a:schemeClr val="tx1"/>
                </a:solidFill>
              </a:rPr>
              <a:t>Big businesses okay, Small struggling, stock market up</a:t>
            </a:r>
            <a:br>
              <a:rPr lang="en-US" sz="2000" dirty="0" smtClean="0">
                <a:solidFill>
                  <a:schemeClr val="tx1"/>
                </a:solidFill>
              </a:rPr>
            </a:br>
            <a:endParaRPr lang="en-US" sz="2000" dirty="0" smtClean="0">
              <a:solidFill>
                <a:schemeClr val="tx1"/>
              </a:solidFill>
            </a:endParaRPr>
          </a:p>
          <a:p>
            <a:pPr eaLnBrk="1" hangingPunct="1"/>
            <a:r>
              <a:rPr lang="en-US" sz="2000" dirty="0" smtClean="0">
                <a:solidFill>
                  <a:schemeClr val="tx1"/>
                </a:solidFill>
              </a:rPr>
              <a:t>Consumers guarded; CEOs hopeful</a:t>
            </a:r>
          </a:p>
        </p:txBody>
      </p:sp>
      <p:sp>
        <p:nvSpPr>
          <p:cNvPr id="7" name="Rectangle 6"/>
          <p:cNvSpPr/>
          <p:nvPr/>
        </p:nvSpPr>
        <p:spPr bwMode="auto">
          <a:xfrm>
            <a:off x="3200400" y="1143000"/>
            <a:ext cx="2819400" cy="4724400"/>
          </a:xfrm>
          <a:prstGeom prst="rect">
            <a:avLst/>
          </a:prstGeom>
          <a:noFill/>
          <a:ln w="254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endParaRPr>
          </a:p>
        </p:txBody>
      </p:sp>
      <p:sp>
        <p:nvSpPr>
          <p:cNvPr id="8" name="Rectangle 7"/>
          <p:cNvSpPr/>
          <p:nvPr/>
        </p:nvSpPr>
        <p:spPr bwMode="auto">
          <a:xfrm>
            <a:off x="228600" y="1143000"/>
            <a:ext cx="2819400" cy="4724400"/>
          </a:xfrm>
          <a:prstGeom prst="rect">
            <a:avLst/>
          </a:prstGeom>
          <a:noFill/>
          <a:ln w="254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2000"/>
                                        <p:tgtEl>
                                          <p:spTgt spid="1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fade">
                                      <p:cBhvr>
                                        <p:cTn id="10" dur="2000"/>
                                        <p:tgtEl>
                                          <p:spTgt spid="1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Effect transition="in" filter="fade">
                                      <p:cBhvr>
                                        <p:cTn id="13" dur="2000"/>
                                        <p:tgtEl>
                                          <p:spTgt spid="1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xEl>
                                              <p:pRg st="3" end="3"/>
                                            </p:txEl>
                                          </p:spTgt>
                                        </p:tgtEl>
                                        <p:attrNameLst>
                                          <p:attrName>style.visibility</p:attrName>
                                        </p:attrNameLst>
                                      </p:cBhvr>
                                      <p:to>
                                        <p:strVal val="visible"/>
                                      </p:to>
                                    </p:set>
                                    <p:animEffect transition="in" filter="fade">
                                      <p:cBhvr>
                                        <p:cTn id="16" dur="2000"/>
                                        <p:tgtEl>
                                          <p:spTgt spid="12">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Breaking News on Real Estate &amp; the Economy</a:t>
            </a:r>
            <a:endParaRPr lang="en-US" dirty="0"/>
          </a:p>
        </p:txBody>
      </p:sp>
      <p:pic>
        <p:nvPicPr>
          <p:cNvPr id="87042" name="Picture 2"/>
          <p:cNvPicPr>
            <a:picLocks noChangeAspect="1" noChangeArrowheads="1"/>
          </p:cNvPicPr>
          <p:nvPr/>
        </p:nvPicPr>
        <p:blipFill>
          <a:blip r:embed="rId3" cstate="print"/>
          <a:srcRect/>
          <a:stretch>
            <a:fillRect/>
          </a:stretch>
        </p:blipFill>
        <p:spPr bwMode="auto">
          <a:xfrm>
            <a:off x="114300" y="1219201"/>
            <a:ext cx="5524500" cy="653347"/>
          </a:xfrm>
          <a:prstGeom prst="rect">
            <a:avLst/>
          </a:prstGeom>
          <a:noFill/>
          <a:ln w="9525">
            <a:noFill/>
            <a:miter lim="800000"/>
            <a:headEnd/>
            <a:tailEnd/>
          </a:ln>
        </p:spPr>
      </p:pic>
      <p:pic>
        <p:nvPicPr>
          <p:cNvPr id="87043" name="Picture 3"/>
          <p:cNvPicPr>
            <a:picLocks noChangeAspect="1" noChangeArrowheads="1"/>
          </p:cNvPicPr>
          <p:nvPr/>
        </p:nvPicPr>
        <p:blipFill>
          <a:blip r:embed="rId4" cstate="print"/>
          <a:srcRect/>
          <a:stretch>
            <a:fillRect/>
          </a:stretch>
        </p:blipFill>
        <p:spPr bwMode="auto">
          <a:xfrm>
            <a:off x="78441" y="2057400"/>
            <a:ext cx="6398559" cy="762000"/>
          </a:xfrm>
          <a:prstGeom prst="rect">
            <a:avLst/>
          </a:prstGeom>
          <a:noFill/>
          <a:ln w="9525">
            <a:noFill/>
            <a:miter lim="800000"/>
            <a:headEnd/>
            <a:tailEnd/>
          </a:ln>
        </p:spPr>
      </p:pic>
      <p:pic>
        <p:nvPicPr>
          <p:cNvPr id="87047" name="Picture 7"/>
          <p:cNvPicPr>
            <a:picLocks noChangeAspect="1" noChangeArrowheads="1"/>
          </p:cNvPicPr>
          <p:nvPr/>
        </p:nvPicPr>
        <p:blipFill>
          <a:blip r:embed="rId5" cstate="print"/>
          <a:srcRect/>
          <a:stretch>
            <a:fillRect/>
          </a:stretch>
        </p:blipFill>
        <p:spPr bwMode="auto">
          <a:xfrm>
            <a:off x="3048000" y="3200400"/>
            <a:ext cx="2362200" cy="929802"/>
          </a:xfrm>
          <a:prstGeom prst="rect">
            <a:avLst/>
          </a:prstGeom>
          <a:noFill/>
          <a:ln w="9525">
            <a:noFill/>
            <a:miter lim="800000"/>
            <a:headEnd/>
            <a:tailEnd/>
          </a:ln>
        </p:spPr>
      </p:pic>
      <p:pic>
        <p:nvPicPr>
          <p:cNvPr id="87048" name="Picture 8"/>
          <p:cNvPicPr>
            <a:picLocks noChangeAspect="1" noChangeArrowheads="1"/>
          </p:cNvPicPr>
          <p:nvPr/>
        </p:nvPicPr>
        <p:blipFill>
          <a:blip r:embed="rId6" cstate="print"/>
          <a:srcRect/>
          <a:stretch>
            <a:fillRect/>
          </a:stretch>
        </p:blipFill>
        <p:spPr bwMode="auto">
          <a:xfrm>
            <a:off x="304800" y="4419600"/>
            <a:ext cx="4724400" cy="1954102"/>
          </a:xfrm>
          <a:prstGeom prst="rect">
            <a:avLst/>
          </a:prstGeom>
          <a:noFill/>
          <a:ln w="9525">
            <a:noFill/>
            <a:miter lim="800000"/>
            <a:headEnd/>
            <a:tailEnd/>
          </a:ln>
        </p:spPr>
      </p:pic>
      <p:pic>
        <p:nvPicPr>
          <p:cNvPr id="87049" name="Picture 9"/>
          <p:cNvPicPr>
            <a:picLocks noChangeAspect="1" noChangeArrowheads="1"/>
          </p:cNvPicPr>
          <p:nvPr/>
        </p:nvPicPr>
        <p:blipFill>
          <a:blip r:embed="rId7" cstate="print"/>
          <a:srcRect/>
          <a:stretch>
            <a:fillRect/>
          </a:stretch>
        </p:blipFill>
        <p:spPr bwMode="auto">
          <a:xfrm>
            <a:off x="5448300" y="4038600"/>
            <a:ext cx="3695700" cy="1685925"/>
          </a:xfrm>
          <a:prstGeom prst="rect">
            <a:avLst/>
          </a:prstGeom>
          <a:noFill/>
          <a:ln w="9525">
            <a:noFill/>
            <a:miter lim="800000"/>
            <a:headEnd/>
            <a:tailEnd/>
          </a:ln>
        </p:spPr>
      </p:pic>
      <p:cxnSp>
        <p:nvCxnSpPr>
          <p:cNvPr id="12" name="Straight Arrow Connector 11"/>
          <p:cNvCxnSpPr/>
          <p:nvPr/>
        </p:nvCxnSpPr>
        <p:spPr bwMode="auto">
          <a:xfrm rot="5400000">
            <a:off x="4229100" y="4610100"/>
            <a:ext cx="1524000" cy="990600"/>
          </a:xfrm>
          <a:prstGeom prst="straightConnector1">
            <a:avLst/>
          </a:prstGeom>
          <a:noFill/>
          <a:ln w="50800" cap="flat" cmpd="sng" algn="ctr">
            <a:solidFill>
              <a:srgbClr val="FF0000"/>
            </a:solidFill>
            <a:prstDash val="solid"/>
            <a:round/>
            <a:headEnd type="none" w="med" len="med"/>
            <a:tailEnd type="arrow"/>
          </a:ln>
          <a:effectLst/>
        </p:spPr>
      </p:cxnSp>
      <p:cxnSp>
        <p:nvCxnSpPr>
          <p:cNvPr id="13" name="Straight Arrow Connector 12"/>
          <p:cNvCxnSpPr/>
          <p:nvPr/>
        </p:nvCxnSpPr>
        <p:spPr bwMode="auto">
          <a:xfrm rot="10800000" flipV="1">
            <a:off x="4876800" y="5715000"/>
            <a:ext cx="3581400" cy="381000"/>
          </a:xfrm>
          <a:prstGeom prst="straightConnector1">
            <a:avLst/>
          </a:prstGeom>
          <a:noFill/>
          <a:ln w="50800" cap="flat" cmpd="sng" algn="ctr">
            <a:solidFill>
              <a:srgbClr val="FF0000"/>
            </a:solidFill>
            <a:prstDash val="solid"/>
            <a:round/>
            <a:headEnd type="none" w="med" len="med"/>
            <a:tailEnd type="arrow"/>
          </a:ln>
          <a:effectLst/>
        </p:spPr>
      </p:cxnSp>
      <p:pic>
        <p:nvPicPr>
          <p:cNvPr id="87050" name="Picture 10"/>
          <p:cNvPicPr>
            <a:picLocks noChangeAspect="1" noChangeArrowheads="1"/>
          </p:cNvPicPr>
          <p:nvPr/>
        </p:nvPicPr>
        <p:blipFill>
          <a:blip r:embed="rId8" cstate="print"/>
          <a:srcRect/>
          <a:stretch>
            <a:fillRect/>
          </a:stretch>
        </p:blipFill>
        <p:spPr bwMode="auto">
          <a:xfrm>
            <a:off x="6400800" y="1219200"/>
            <a:ext cx="2514600" cy="1885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043"/>
                                        </p:tgtEl>
                                        <p:attrNameLst>
                                          <p:attrName>style.visibility</p:attrName>
                                        </p:attrNameLst>
                                      </p:cBhvr>
                                      <p:to>
                                        <p:strVal val="visible"/>
                                      </p:to>
                                    </p:set>
                                    <p:animEffect transition="in" filter="fade">
                                      <p:cBhvr>
                                        <p:cTn id="7" dur="1000"/>
                                        <p:tgtEl>
                                          <p:spTgt spid="87043"/>
                                        </p:tgtEl>
                                      </p:cBhvr>
                                    </p:animEffect>
                                  </p:childTnLst>
                                </p:cTn>
                              </p:par>
                              <p:par>
                                <p:cTn id="8" presetID="10" presetClass="entr" presetSubtype="0" fill="hold" nodeType="withEffect">
                                  <p:stCondLst>
                                    <p:cond delay="0"/>
                                  </p:stCondLst>
                                  <p:childTnLst>
                                    <p:set>
                                      <p:cBhvr>
                                        <p:cTn id="9" dur="1" fill="hold">
                                          <p:stCondLst>
                                            <p:cond delay="0"/>
                                          </p:stCondLst>
                                        </p:cTn>
                                        <p:tgtEl>
                                          <p:spTgt spid="87049"/>
                                        </p:tgtEl>
                                        <p:attrNameLst>
                                          <p:attrName>style.visibility</p:attrName>
                                        </p:attrNameLst>
                                      </p:cBhvr>
                                      <p:to>
                                        <p:strVal val="visible"/>
                                      </p:to>
                                    </p:set>
                                    <p:animEffect transition="in" filter="fade">
                                      <p:cBhvr>
                                        <p:cTn id="10" dur="1000"/>
                                        <p:tgtEl>
                                          <p:spTgt spid="8704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1000"/>
                                        <p:tgtEl>
                                          <p:spTgt spid="13"/>
                                        </p:tgtEl>
                                      </p:cBhvr>
                                    </p:animEffect>
                                  </p:childTnLst>
                                </p:cTn>
                              </p:par>
                              <p:par>
                                <p:cTn id="16" presetID="22" presetClass="entr" presetSubtype="2"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right)">
                                      <p:cBhvr>
                                        <p:cTn id="18" dur="1000"/>
                                        <p:tgtEl>
                                          <p:spTgt spid="12"/>
                                        </p:tgtEl>
                                      </p:cBhvr>
                                    </p:animEffect>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87048"/>
                                        </p:tgtEl>
                                        <p:attrNameLst>
                                          <p:attrName>style.visibility</p:attrName>
                                        </p:attrNameLst>
                                      </p:cBhvr>
                                      <p:to>
                                        <p:strVal val="visible"/>
                                      </p:to>
                                    </p:set>
                                    <p:animEffect transition="in" filter="fade">
                                      <p:cBhvr>
                                        <p:cTn id="22" dur="1000"/>
                                        <p:tgtEl>
                                          <p:spTgt spid="87048"/>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87050"/>
                                        </p:tgtEl>
                                        <p:attrNameLst>
                                          <p:attrName>style.visibility</p:attrName>
                                        </p:attrNameLst>
                                      </p:cBhvr>
                                      <p:to>
                                        <p:strVal val="visible"/>
                                      </p:to>
                                    </p:set>
                                    <p:animEffect transition="in" filter="fade">
                                      <p:cBhvr>
                                        <p:cTn id="26" dur="1000"/>
                                        <p:tgtEl>
                                          <p:spTgt spid="87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6200" y="381000"/>
            <a:ext cx="7620000" cy="533400"/>
          </a:xfrm>
        </p:spPr>
        <p:txBody>
          <a:bodyPr>
            <a:normAutofit/>
          </a:bodyPr>
          <a:lstStyle/>
          <a:p>
            <a:pPr eaLnBrk="1" hangingPunct="1"/>
            <a:r>
              <a:rPr lang="en-US" dirty="0" smtClean="0"/>
              <a:t>The Good News:  Employment Losses Slowing</a:t>
            </a:r>
          </a:p>
        </p:txBody>
      </p:sp>
      <p:sp>
        <p:nvSpPr>
          <p:cNvPr id="9219" name="TextBox 4"/>
          <p:cNvSpPr txBox="1">
            <a:spLocks noChangeArrowheads="1"/>
          </p:cNvSpPr>
          <p:nvPr/>
        </p:nvSpPr>
        <p:spPr bwMode="auto">
          <a:xfrm>
            <a:off x="3733800" y="6324600"/>
            <a:ext cx="1779588" cy="307975"/>
          </a:xfrm>
          <a:prstGeom prst="rect">
            <a:avLst/>
          </a:prstGeom>
          <a:noFill/>
          <a:ln w="9525">
            <a:noFill/>
            <a:miter lim="800000"/>
            <a:headEnd/>
            <a:tailEnd/>
          </a:ln>
        </p:spPr>
        <p:txBody>
          <a:bodyPr wrap="none">
            <a:spAutoFit/>
          </a:bodyPr>
          <a:lstStyle/>
          <a:p>
            <a:pPr algn="ctr"/>
            <a:r>
              <a:rPr lang="en-US" sz="1400" dirty="0"/>
              <a:t>Source: economy.com</a:t>
            </a:r>
          </a:p>
        </p:txBody>
      </p:sp>
      <p:pic>
        <p:nvPicPr>
          <p:cNvPr id="11269" name="Picture 2"/>
          <p:cNvPicPr>
            <a:picLocks noChangeAspect="1" noChangeArrowheads="1"/>
          </p:cNvPicPr>
          <p:nvPr/>
        </p:nvPicPr>
        <p:blipFill>
          <a:blip r:embed="rId3" cstate="print"/>
          <a:srcRect/>
          <a:stretch>
            <a:fillRect/>
          </a:stretch>
        </p:blipFill>
        <p:spPr bwMode="auto">
          <a:xfrm>
            <a:off x="508000" y="3657600"/>
            <a:ext cx="4445000" cy="2514600"/>
          </a:xfrm>
          <a:prstGeom prst="rect">
            <a:avLst/>
          </a:prstGeom>
          <a:noFill/>
          <a:ln w="9525">
            <a:noFill/>
            <a:miter lim="800000"/>
            <a:headEnd/>
            <a:tailEnd/>
          </a:ln>
        </p:spPr>
      </p:pic>
      <p:sp>
        <p:nvSpPr>
          <p:cNvPr id="9222" name="TextBox 4"/>
          <p:cNvSpPr txBox="1">
            <a:spLocks noChangeArrowheads="1"/>
          </p:cNvSpPr>
          <p:nvPr/>
        </p:nvSpPr>
        <p:spPr bwMode="auto">
          <a:xfrm>
            <a:off x="431578" y="1066800"/>
            <a:ext cx="2616422" cy="400110"/>
          </a:xfrm>
          <a:prstGeom prst="rect">
            <a:avLst/>
          </a:prstGeom>
          <a:noFill/>
          <a:ln w="9525">
            <a:noFill/>
            <a:miter lim="800000"/>
            <a:headEnd/>
            <a:tailEnd/>
          </a:ln>
        </p:spPr>
        <p:txBody>
          <a:bodyPr wrap="none">
            <a:spAutoFit/>
          </a:bodyPr>
          <a:lstStyle/>
          <a:p>
            <a:pPr algn="ctr"/>
            <a:r>
              <a:rPr lang="en-US" sz="2000" dirty="0" smtClean="0">
                <a:latin typeface="+mn-lt"/>
              </a:rPr>
              <a:t>Net Employment </a:t>
            </a:r>
            <a:r>
              <a:rPr lang="en-US" sz="2000" dirty="0">
                <a:latin typeface="+mn-lt"/>
              </a:rPr>
              <a:t>losses</a:t>
            </a:r>
          </a:p>
        </p:txBody>
      </p:sp>
      <p:sp>
        <p:nvSpPr>
          <p:cNvPr id="9224" name="TextBox 4"/>
          <p:cNvSpPr txBox="1">
            <a:spLocks noChangeArrowheads="1"/>
          </p:cNvSpPr>
          <p:nvPr/>
        </p:nvSpPr>
        <p:spPr bwMode="auto">
          <a:xfrm rot="-5400000">
            <a:off x="-658044" y="4582288"/>
            <a:ext cx="1778051" cy="400110"/>
          </a:xfrm>
          <a:prstGeom prst="rect">
            <a:avLst/>
          </a:prstGeom>
          <a:noFill/>
          <a:ln w="9525">
            <a:noFill/>
            <a:miter lim="800000"/>
            <a:headEnd/>
            <a:tailEnd/>
          </a:ln>
        </p:spPr>
        <p:txBody>
          <a:bodyPr wrap="none">
            <a:spAutoFit/>
          </a:bodyPr>
          <a:lstStyle/>
          <a:p>
            <a:pPr algn="ctr"/>
            <a:r>
              <a:rPr lang="en-US" sz="2000">
                <a:latin typeface="+mn-lt"/>
              </a:rPr>
              <a:t>Unemployment</a:t>
            </a:r>
          </a:p>
        </p:txBody>
      </p:sp>
      <p:sp>
        <p:nvSpPr>
          <p:cNvPr id="14" name="TextBox 11"/>
          <p:cNvSpPr txBox="1">
            <a:spLocks noChangeArrowheads="1"/>
          </p:cNvSpPr>
          <p:nvPr/>
        </p:nvSpPr>
        <p:spPr bwMode="auto">
          <a:xfrm>
            <a:off x="5486400" y="1066800"/>
            <a:ext cx="2744662" cy="400110"/>
          </a:xfrm>
          <a:prstGeom prst="rect">
            <a:avLst/>
          </a:prstGeom>
          <a:noFill/>
          <a:ln w="9525">
            <a:noFill/>
            <a:miter lim="800000"/>
            <a:headEnd/>
            <a:tailEnd/>
          </a:ln>
        </p:spPr>
        <p:txBody>
          <a:bodyPr wrap="none">
            <a:spAutoFit/>
          </a:bodyPr>
          <a:lstStyle/>
          <a:p>
            <a:pPr algn="ctr"/>
            <a:r>
              <a:rPr lang="en-US" sz="2000" dirty="0" smtClean="0">
                <a:latin typeface="+mj-lt"/>
              </a:rPr>
              <a:t>Jobless Claims Slowing?</a:t>
            </a:r>
            <a:endParaRPr lang="en-US" sz="2000" dirty="0">
              <a:latin typeface="+mj-lt"/>
            </a:endParaRPr>
          </a:p>
        </p:txBody>
      </p:sp>
      <p:sp>
        <p:nvSpPr>
          <p:cNvPr id="20" name="Freeform 19"/>
          <p:cNvSpPr/>
          <p:nvPr/>
        </p:nvSpPr>
        <p:spPr bwMode="auto">
          <a:xfrm>
            <a:off x="4800600" y="4140994"/>
            <a:ext cx="714375" cy="788194"/>
          </a:xfrm>
          <a:custGeom>
            <a:avLst/>
            <a:gdLst>
              <a:gd name="connsiteX0" fmla="*/ 0 w 714375"/>
              <a:gd name="connsiteY0" fmla="*/ 788194 h 788194"/>
              <a:gd name="connsiteX1" fmla="*/ 271463 w 714375"/>
              <a:gd name="connsiteY1" fmla="*/ 230981 h 788194"/>
              <a:gd name="connsiteX2" fmla="*/ 557213 w 714375"/>
              <a:gd name="connsiteY2" fmla="*/ 30956 h 788194"/>
              <a:gd name="connsiteX3" fmla="*/ 714375 w 714375"/>
              <a:gd name="connsiteY3" fmla="*/ 45244 h 788194"/>
            </a:gdLst>
            <a:ahLst/>
            <a:cxnLst>
              <a:cxn ang="0">
                <a:pos x="connsiteX0" y="connsiteY0"/>
              </a:cxn>
              <a:cxn ang="0">
                <a:pos x="connsiteX1" y="connsiteY1"/>
              </a:cxn>
              <a:cxn ang="0">
                <a:pos x="connsiteX2" y="connsiteY2"/>
              </a:cxn>
              <a:cxn ang="0">
                <a:pos x="connsiteX3" y="connsiteY3"/>
              </a:cxn>
            </a:cxnLst>
            <a:rect l="l" t="t" r="r" b="b"/>
            <a:pathLst>
              <a:path w="714375" h="788194">
                <a:moveTo>
                  <a:pt x="0" y="788194"/>
                </a:moveTo>
                <a:cubicBezTo>
                  <a:pt x="89297" y="572690"/>
                  <a:pt x="178594" y="357187"/>
                  <a:pt x="271463" y="230981"/>
                </a:cubicBezTo>
                <a:cubicBezTo>
                  <a:pt x="364332" y="104775"/>
                  <a:pt x="483394" y="61912"/>
                  <a:pt x="557213" y="30956"/>
                </a:cubicBezTo>
                <a:cubicBezTo>
                  <a:pt x="631032" y="0"/>
                  <a:pt x="672703" y="22622"/>
                  <a:pt x="714375" y="45244"/>
                </a:cubicBezTo>
              </a:path>
            </a:pathLst>
          </a:custGeom>
          <a:noFill/>
          <a:ln w="50800" cap="flat" cmpd="sng" algn="ctr">
            <a:solidFill>
              <a:schemeClr val="bg1">
                <a:lumMod val="20000"/>
                <a:lumOff val="80000"/>
              </a:schemeClr>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endParaRPr>
          </a:p>
        </p:txBody>
      </p:sp>
      <p:pic>
        <p:nvPicPr>
          <p:cNvPr id="58370" name="Picture 2"/>
          <p:cNvPicPr>
            <a:picLocks noChangeAspect="1" noChangeArrowheads="1"/>
          </p:cNvPicPr>
          <p:nvPr/>
        </p:nvPicPr>
        <p:blipFill>
          <a:blip r:embed="rId4" cstate="print"/>
          <a:srcRect/>
          <a:stretch>
            <a:fillRect/>
          </a:stretch>
        </p:blipFill>
        <p:spPr bwMode="auto">
          <a:xfrm>
            <a:off x="1066800" y="1447800"/>
            <a:ext cx="2895600" cy="2171700"/>
          </a:xfrm>
          <a:prstGeom prst="rect">
            <a:avLst/>
          </a:prstGeom>
          <a:noFill/>
          <a:ln w="9525">
            <a:noFill/>
            <a:miter lim="800000"/>
            <a:headEnd/>
            <a:tailEnd/>
          </a:ln>
        </p:spPr>
      </p:pic>
      <p:pic>
        <p:nvPicPr>
          <p:cNvPr id="19" name="Picture 3"/>
          <p:cNvPicPr>
            <a:picLocks noChangeAspect="1" noChangeArrowheads="1"/>
          </p:cNvPicPr>
          <p:nvPr/>
        </p:nvPicPr>
        <p:blipFill>
          <a:blip r:embed="rId5" cstate="print"/>
          <a:srcRect/>
          <a:stretch>
            <a:fillRect/>
          </a:stretch>
        </p:blipFill>
        <p:spPr bwMode="auto">
          <a:xfrm>
            <a:off x="4885006" y="1447800"/>
            <a:ext cx="4258993" cy="2181225"/>
          </a:xfrm>
          <a:prstGeom prst="rect">
            <a:avLst/>
          </a:prstGeom>
          <a:noFill/>
          <a:ln w="9525">
            <a:noFill/>
            <a:miter lim="800000"/>
            <a:headEnd/>
            <a:tailEnd/>
          </a:ln>
        </p:spPr>
      </p:pic>
      <p:sp>
        <p:nvSpPr>
          <p:cNvPr id="13" name="TextBox 12"/>
          <p:cNvSpPr txBox="1"/>
          <p:nvPr/>
        </p:nvSpPr>
        <p:spPr>
          <a:xfrm>
            <a:off x="6019800" y="3962400"/>
            <a:ext cx="838200" cy="369332"/>
          </a:xfrm>
          <a:prstGeom prst="rect">
            <a:avLst/>
          </a:prstGeom>
          <a:noFill/>
        </p:spPr>
        <p:txBody>
          <a:bodyPr wrap="square" rtlCol="0">
            <a:spAutoFit/>
          </a:bodyPr>
          <a:lstStyle/>
          <a:p>
            <a:r>
              <a:rPr lang="en-US" dirty="0" smtClean="0"/>
              <a:t>10%</a:t>
            </a:r>
            <a:endParaRPr lang="en-US" dirty="0"/>
          </a:p>
        </p:txBody>
      </p:sp>
      <p:pic>
        <p:nvPicPr>
          <p:cNvPr id="12" name="Picture 11"/>
          <p:cNvPicPr>
            <a:picLocks noChangeAspect="1" noChangeArrowheads="1"/>
          </p:cNvPicPr>
          <p:nvPr/>
        </p:nvPicPr>
        <p:blipFill>
          <a:blip r:embed="rId6" cstate="print"/>
          <a:srcRect/>
          <a:stretch>
            <a:fillRect/>
          </a:stretch>
        </p:blipFill>
        <p:spPr bwMode="auto">
          <a:xfrm>
            <a:off x="5791200" y="4419600"/>
            <a:ext cx="3034393" cy="191851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69"/>
                                        </p:tgtEl>
                                        <p:attrNameLst>
                                          <p:attrName>style.visibility</p:attrName>
                                        </p:attrNameLst>
                                      </p:cBhvr>
                                      <p:to>
                                        <p:strVal val="visible"/>
                                      </p:to>
                                    </p:set>
                                    <p:animEffect transition="in" filter="fade">
                                      <p:cBhvr>
                                        <p:cTn id="12" dur="1000"/>
                                        <p:tgtEl>
                                          <p:spTgt spid="1126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childTnLst>
                                </p:cTn>
                              </p:par>
                              <p:par>
                                <p:cTn id="22" presetID="10"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81000" y="381000"/>
            <a:ext cx="7391400" cy="533400"/>
          </a:xfrm>
        </p:spPr>
        <p:txBody>
          <a:bodyPr>
            <a:normAutofit/>
          </a:bodyPr>
          <a:lstStyle/>
          <a:p>
            <a:pPr eaLnBrk="1" hangingPunct="1"/>
            <a:r>
              <a:rPr lang="en-US" dirty="0" smtClean="0"/>
              <a:t>Business Confidence</a:t>
            </a:r>
          </a:p>
        </p:txBody>
      </p:sp>
      <p:sp>
        <p:nvSpPr>
          <p:cNvPr id="10243" name="TextBox 4"/>
          <p:cNvSpPr txBox="1">
            <a:spLocks noChangeArrowheads="1"/>
          </p:cNvSpPr>
          <p:nvPr/>
        </p:nvSpPr>
        <p:spPr bwMode="auto">
          <a:xfrm>
            <a:off x="4419600" y="6400800"/>
            <a:ext cx="1779587" cy="276225"/>
          </a:xfrm>
          <a:prstGeom prst="rect">
            <a:avLst/>
          </a:prstGeom>
          <a:noFill/>
          <a:ln w="9525">
            <a:noFill/>
            <a:miter lim="800000"/>
            <a:headEnd/>
            <a:tailEnd/>
          </a:ln>
        </p:spPr>
        <p:txBody>
          <a:bodyPr>
            <a:spAutoFit/>
          </a:bodyPr>
          <a:lstStyle/>
          <a:p>
            <a:pPr algn="ctr"/>
            <a:r>
              <a:rPr lang="en-US" sz="1200" dirty="0"/>
              <a:t>Source: economy.com</a:t>
            </a:r>
          </a:p>
        </p:txBody>
      </p:sp>
      <p:pic>
        <p:nvPicPr>
          <p:cNvPr id="12300" name="Picture 12"/>
          <p:cNvPicPr>
            <a:picLocks noChangeAspect="1" noChangeArrowheads="1"/>
          </p:cNvPicPr>
          <p:nvPr/>
        </p:nvPicPr>
        <p:blipFill>
          <a:blip r:embed="rId3" cstate="print"/>
          <a:srcRect/>
          <a:stretch>
            <a:fillRect/>
          </a:stretch>
        </p:blipFill>
        <p:spPr bwMode="auto">
          <a:xfrm>
            <a:off x="685800" y="1295400"/>
            <a:ext cx="3429000" cy="2324100"/>
          </a:xfrm>
          <a:prstGeom prst="rect">
            <a:avLst/>
          </a:prstGeom>
          <a:noFill/>
          <a:ln w="9525">
            <a:noFill/>
            <a:miter lim="800000"/>
            <a:headEnd/>
            <a:tailEnd/>
          </a:ln>
        </p:spPr>
      </p:pic>
      <p:sp>
        <p:nvSpPr>
          <p:cNvPr id="10245" name="TextBox 9"/>
          <p:cNvSpPr txBox="1">
            <a:spLocks noChangeArrowheads="1"/>
          </p:cNvSpPr>
          <p:nvPr/>
        </p:nvSpPr>
        <p:spPr bwMode="auto">
          <a:xfrm>
            <a:off x="-76200" y="914400"/>
            <a:ext cx="3657600" cy="400110"/>
          </a:xfrm>
          <a:prstGeom prst="rect">
            <a:avLst/>
          </a:prstGeom>
          <a:noFill/>
          <a:ln w="9525">
            <a:noFill/>
            <a:miter lim="800000"/>
            <a:headEnd/>
            <a:tailEnd/>
          </a:ln>
        </p:spPr>
        <p:txBody>
          <a:bodyPr wrap="square">
            <a:spAutoFit/>
          </a:bodyPr>
          <a:lstStyle/>
          <a:p>
            <a:pPr algn="ctr"/>
            <a:r>
              <a:rPr lang="en-US" sz="2000" i="0" dirty="0" smtClean="0">
                <a:latin typeface="+mj-lt"/>
              </a:rPr>
              <a:t>U.S. Business </a:t>
            </a:r>
            <a:r>
              <a:rPr lang="en-US" sz="2000" i="0" dirty="0">
                <a:latin typeface="+mj-lt"/>
              </a:rPr>
              <a:t>Confidence</a:t>
            </a:r>
          </a:p>
        </p:txBody>
      </p:sp>
      <p:sp>
        <p:nvSpPr>
          <p:cNvPr id="10247" name="TextBox 9"/>
          <p:cNvSpPr txBox="1">
            <a:spLocks noChangeArrowheads="1"/>
          </p:cNvSpPr>
          <p:nvPr/>
        </p:nvSpPr>
        <p:spPr bwMode="auto">
          <a:xfrm>
            <a:off x="3810000" y="1733490"/>
            <a:ext cx="3352800" cy="400110"/>
          </a:xfrm>
          <a:prstGeom prst="rect">
            <a:avLst/>
          </a:prstGeom>
          <a:noFill/>
          <a:ln w="9525">
            <a:noFill/>
            <a:miter lim="800000"/>
            <a:headEnd/>
            <a:tailEnd/>
          </a:ln>
        </p:spPr>
        <p:txBody>
          <a:bodyPr wrap="square">
            <a:spAutoFit/>
          </a:bodyPr>
          <a:lstStyle/>
          <a:p>
            <a:pPr algn="ctr"/>
            <a:r>
              <a:rPr lang="en-US" sz="2000" i="0" dirty="0" smtClean="0">
                <a:latin typeface="+mj-lt"/>
              </a:rPr>
              <a:t>Some improvement….</a:t>
            </a:r>
            <a:endParaRPr lang="en-US" sz="2000" i="0" dirty="0">
              <a:latin typeface="+mj-lt"/>
            </a:endParaRPr>
          </a:p>
        </p:txBody>
      </p:sp>
      <p:pic>
        <p:nvPicPr>
          <p:cNvPr id="97282" name="Picture 2"/>
          <p:cNvPicPr>
            <a:picLocks noChangeAspect="1" noChangeArrowheads="1"/>
          </p:cNvPicPr>
          <p:nvPr/>
        </p:nvPicPr>
        <p:blipFill>
          <a:blip r:embed="rId4" cstate="print"/>
          <a:srcRect/>
          <a:stretch>
            <a:fillRect/>
          </a:stretch>
        </p:blipFill>
        <p:spPr bwMode="auto">
          <a:xfrm>
            <a:off x="3048000" y="2286000"/>
            <a:ext cx="3429000" cy="2286000"/>
          </a:xfrm>
          <a:prstGeom prst="rect">
            <a:avLst/>
          </a:prstGeom>
          <a:noFill/>
          <a:ln w="9525">
            <a:noFill/>
            <a:miter lim="800000"/>
            <a:headEnd/>
            <a:tailEnd/>
          </a:ln>
        </p:spPr>
      </p:pic>
      <p:pic>
        <p:nvPicPr>
          <p:cNvPr id="23553" name="Picture 1"/>
          <p:cNvPicPr>
            <a:picLocks noChangeAspect="1" noChangeArrowheads="1"/>
          </p:cNvPicPr>
          <p:nvPr/>
        </p:nvPicPr>
        <p:blipFill>
          <a:blip r:embed="rId5" cstate="print"/>
          <a:srcRect/>
          <a:stretch>
            <a:fillRect/>
          </a:stretch>
        </p:blipFill>
        <p:spPr bwMode="auto">
          <a:xfrm>
            <a:off x="533400" y="4267200"/>
            <a:ext cx="2542083" cy="2362201"/>
          </a:xfrm>
          <a:prstGeom prst="rect">
            <a:avLst/>
          </a:prstGeom>
          <a:noFill/>
          <a:ln w="9525">
            <a:noFill/>
            <a:miter lim="800000"/>
            <a:headEnd/>
            <a:tailEnd/>
          </a:ln>
        </p:spPr>
      </p:pic>
      <p:sp>
        <p:nvSpPr>
          <p:cNvPr id="11" name="TextBox 10"/>
          <p:cNvSpPr txBox="1"/>
          <p:nvPr/>
        </p:nvSpPr>
        <p:spPr>
          <a:xfrm>
            <a:off x="457200" y="3805535"/>
            <a:ext cx="2286000" cy="461665"/>
          </a:xfrm>
          <a:prstGeom prst="rect">
            <a:avLst/>
          </a:prstGeom>
          <a:noFill/>
        </p:spPr>
        <p:txBody>
          <a:bodyPr wrap="square" rtlCol="0">
            <a:spAutoFit/>
          </a:bodyPr>
          <a:lstStyle/>
          <a:p>
            <a:r>
              <a:rPr lang="en-US" sz="2400" i="0" dirty="0" smtClean="0">
                <a:latin typeface="+mj-lt"/>
              </a:rPr>
              <a:t>But, deficit….</a:t>
            </a:r>
            <a:endParaRPr lang="en-US" sz="2400" i="0" dirty="0">
              <a:latin typeface="+mj-lt"/>
            </a:endParaRPr>
          </a:p>
        </p:txBody>
      </p:sp>
      <p:grpSp>
        <p:nvGrpSpPr>
          <p:cNvPr id="2" name="Group 24"/>
          <p:cNvGrpSpPr/>
          <p:nvPr/>
        </p:nvGrpSpPr>
        <p:grpSpPr>
          <a:xfrm>
            <a:off x="3306020" y="2057400"/>
            <a:ext cx="990600" cy="1243163"/>
            <a:chOff x="3306020" y="2057400"/>
            <a:chExt cx="990600" cy="1243163"/>
          </a:xfrm>
        </p:grpSpPr>
        <p:sp>
          <p:nvSpPr>
            <p:cNvPr id="20" name="Arc 19"/>
            <p:cNvSpPr/>
            <p:nvPr/>
          </p:nvSpPr>
          <p:spPr bwMode="auto">
            <a:xfrm rot="19760446">
              <a:off x="3306020" y="2614763"/>
              <a:ext cx="990600" cy="685800"/>
            </a:xfrm>
            <a:prstGeom prst="arc">
              <a:avLst/>
            </a:prstGeom>
            <a:no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endParaRPr>
            </a:p>
          </p:txBody>
        </p:sp>
        <p:grpSp>
          <p:nvGrpSpPr>
            <p:cNvPr id="3" name="Group 23"/>
            <p:cNvGrpSpPr/>
            <p:nvPr/>
          </p:nvGrpSpPr>
          <p:grpSpPr>
            <a:xfrm>
              <a:off x="3505200" y="2057400"/>
              <a:ext cx="685800" cy="990600"/>
              <a:chOff x="3428999" y="2057400"/>
              <a:chExt cx="685800" cy="990600"/>
            </a:xfrm>
          </p:grpSpPr>
          <p:sp>
            <p:nvSpPr>
              <p:cNvPr id="17" name="Freeform 16"/>
              <p:cNvSpPr/>
              <p:nvPr/>
            </p:nvSpPr>
            <p:spPr bwMode="auto">
              <a:xfrm>
                <a:off x="3505199" y="2057400"/>
                <a:ext cx="472440" cy="624840"/>
              </a:xfrm>
              <a:custGeom>
                <a:avLst/>
                <a:gdLst>
                  <a:gd name="connsiteX0" fmla="*/ 15240 w 472440"/>
                  <a:gd name="connsiteY0" fmla="*/ 624840 h 624840"/>
                  <a:gd name="connsiteX1" fmla="*/ 76200 w 472440"/>
                  <a:gd name="connsiteY1" fmla="*/ 198120 h 624840"/>
                  <a:gd name="connsiteX2" fmla="*/ 472440 w 472440"/>
                  <a:gd name="connsiteY2" fmla="*/ 0 h 624840"/>
                </a:gdLst>
                <a:ahLst/>
                <a:cxnLst>
                  <a:cxn ang="0">
                    <a:pos x="connsiteX0" y="connsiteY0"/>
                  </a:cxn>
                  <a:cxn ang="0">
                    <a:pos x="connsiteX1" y="connsiteY1"/>
                  </a:cxn>
                  <a:cxn ang="0">
                    <a:pos x="connsiteX2" y="connsiteY2"/>
                  </a:cxn>
                </a:cxnLst>
                <a:rect l="l" t="t" r="r" b="b"/>
                <a:pathLst>
                  <a:path w="472440" h="624840">
                    <a:moveTo>
                      <a:pt x="15240" y="624840"/>
                    </a:moveTo>
                    <a:cubicBezTo>
                      <a:pt x="7620" y="463550"/>
                      <a:pt x="0" y="302260"/>
                      <a:pt x="76200" y="198120"/>
                    </a:cubicBezTo>
                    <a:cubicBezTo>
                      <a:pt x="152400" y="93980"/>
                      <a:pt x="312420" y="46990"/>
                      <a:pt x="472440" y="0"/>
                    </a:cubicBezTo>
                  </a:path>
                </a:pathLst>
              </a:custGeom>
              <a:noFill/>
              <a:ln w="6985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endParaRPr>
              </a:p>
            </p:txBody>
          </p:sp>
          <p:sp>
            <p:nvSpPr>
              <p:cNvPr id="18" name="Oval 17"/>
              <p:cNvSpPr/>
              <p:nvPr/>
            </p:nvSpPr>
            <p:spPr bwMode="auto">
              <a:xfrm>
                <a:off x="3809999" y="2590800"/>
                <a:ext cx="304800" cy="228600"/>
              </a:xfrm>
              <a:prstGeom prst="ellipse">
                <a:avLst/>
              </a:prstGeom>
              <a:noFill/>
              <a:ln w="50800" cap="flat" cmpd="thickThin" algn="ctr">
                <a:solidFill>
                  <a:schemeClr val="bg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endParaRPr>
              </a:p>
            </p:txBody>
          </p:sp>
          <p:sp>
            <p:nvSpPr>
              <p:cNvPr id="21" name="Arc 20"/>
              <p:cNvSpPr/>
              <p:nvPr/>
            </p:nvSpPr>
            <p:spPr bwMode="auto">
              <a:xfrm rot="5400000">
                <a:off x="3276599" y="2209800"/>
                <a:ext cx="990600" cy="685800"/>
              </a:xfrm>
              <a:prstGeom prst="arc">
                <a:avLst/>
              </a:prstGeom>
              <a:no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endParaRPr>
              </a:p>
            </p:txBody>
          </p:sp>
          <p:sp>
            <p:nvSpPr>
              <p:cNvPr id="22" name="Oval 21"/>
              <p:cNvSpPr/>
              <p:nvPr/>
            </p:nvSpPr>
            <p:spPr bwMode="auto">
              <a:xfrm>
                <a:off x="3809999" y="2590800"/>
                <a:ext cx="228600" cy="228600"/>
              </a:xfrm>
              <a:prstGeom prst="ellipse">
                <a:avLst/>
              </a:prstGeom>
              <a:solidFill>
                <a:schemeClr val="bg1"/>
              </a:solidFill>
              <a:ln w="50800" cap="flat" cmpd="thickThin" algn="ctr">
                <a:solidFill>
                  <a:schemeClr val="accent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endParaRPr>
              </a:p>
            </p:txBody>
          </p:sp>
        </p:grpSp>
      </p:grpSp>
      <p:grpSp>
        <p:nvGrpSpPr>
          <p:cNvPr id="4" name="Group 25"/>
          <p:cNvGrpSpPr/>
          <p:nvPr/>
        </p:nvGrpSpPr>
        <p:grpSpPr>
          <a:xfrm>
            <a:off x="4800600" y="3505200"/>
            <a:ext cx="304800" cy="599420"/>
            <a:chOff x="4724400" y="2895600"/>
            <a:chExt cx="304800" cy="599420"/>
          </a:xfrm>
        </p:grpSpPr>
        <p:sp>
          <p:nvSpPr>
            <p:cNvPr id="15" name="Freeform 14"/>
            <p:cNvSpPr/>
            <p:nvPr/>
          </p:nvSpPr>
          <p:spPr bwMode="auto">
            <a:xfrm>
              <a:off x="4724400" y="2895600"/>
              <a:ext cx="228600" cy="523220"/>
            </a:xfrm>
            <a:custGeom>
              <a:avLst/>
              <a:gdLst>
                <a:gd name="connsiteX0" fmla="*/ 0 w 294640"/>
                <a:gd name="connsiteY0" fmla="*/ 762000 h 762000"/>
                <a:gd name="connsiteX1" fmla="*/ 259080 w 294640"/>
                <a:gd name="connsiteY1" fmla="*/ 365760 h 762000"/>
                <a:gd name="connsiteX2" fmla="*/ 213360 w 294640"/>
                <a:gd name="connsiteY2" fmla="*/ 0 h 762000"/>
              </a:gdLst>
              <a:ahLst/>
              <a:cxnLst>
                <a:cxn ang="0">
                  <a:pos x="connsiteX0" y="connsiteY0"/>
                </a:cxn>
                <a:cxn ang="0">
                  <a:pos x="connsiteX1" y="connsiteY1"/>
                </a:cxn>
                <a:cxn ang="0">
                  <a:pos x="connsiteX2" y="connsiteY2"/>
                </a:cxn>
              </a:cxnLst>
              <a:rect l="l" t="t" r="r" b="b"/>
              <a:pathLst>
                <a:path w="294640" h="762000">
                  <a:moveTo>
                    <a:pt x="0" y="762000"/>
                  </a:moveTo>
                  <a:cubicBezTo>
                    <a:pt x="111760" y="627380"/>
                    <a:pt x="223520" y="492760"/>
                    <a:pt x="259080" y="365760"/>
                  </a:cubicBezTo>
                  <a:cubicBezTo>
                    <a:pt x="294640" y="238760"/>
                    <a:pt x="254000" y="119380"/>
                    <a:pt x="213360" y="0"/>
                  </a:cubicBezTo>
                </a:path>
              </a:pathLst>
            </a:custGeom>
            <a:noFill/>
            <a:ln w="508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endParaRPr>
            </a:p>
          </p:txBody>
        </p:sp>
        <p:sp>
          <p:nvSpPr>
            <p:cNvPr id="23" name="Freeform 22"/>
            <p:cNvSpPr/>
            <p:nvPr/>
          </p:nvSpPr>
          <p:spPr bwMode="auto">
            <a:xfrm>
              <a:off x="4800600" y="2971800"/>
              <a:ext cx="228600" cy="523220"/>
            </a:xfrm>
            <a:custGeom>
              <a:avLst/>
              <a:gdLst>
                <a:gd name="connsiteX0" fmla="*/ 0 w 294640"/>
                <a:gd name="connsiteY0" fmla="*/ 762000 h 762000"/>
                <a:gd name="connsiteX1" fmla="*/ 259080 w 294640"/>
                <a:gd name="connsiteY1" fmla="*/ 365760 h 762000"/>
                <a:gd name="connsiteX2" fmla="*/ 213360 w 294640"/>
                <a:gd name="connsiteY2" fmla="*/ 0 h 762000"/>
              </a:gdLst>
              <a:ahLst/>
              <a:cxnLst>
                <a:cxn ang="0">
                  <a:pos x="connsiteX0" y="connsiteY0"/>
                </a:cxn>
                <a:cxn ang="0">
                  <a:pos x="connsiteX1" y="connsiteY1"/>
                </a:cxn>
                <a:cxn ang="0">
                  <a:pos x="connsiteX2" y="connsiteY2"/>
                </a:cxn>
              </a:cxnLst>
              <a:rect l="l" t="t" r="r" b="b"/>
              <a:pathLst>
                <a:path w="294640" h="762000">
                  <a:moveTo>
                    <a:pt x="0" y="762000"/>
                  </a:moveTo>
                  <a:cubicBezTo>
                    <a:pt x="111760" y="627380"/>
                    <a:pt x="223520" y="492760"/>
                    <a:pt x="259080" y="365760"/>
                  </a:cubicBezTo>
                  <a:cubicBezTo>
                    <a:pt x="294640" y="238760"/>
                    <a:pt x="254000" y="119380"/>
                    <a:pt x="213360" y="0"/>
                  </a:cubicBezTo>
                </a:path>
              </a:pathLst>
            </a:custGeom>
            <a:noFill/>
            <a:ln w="508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endParaRPr>
            </a:p>
          </p:txBody>
        </p:sp>
      </p:grpSp>
      <p:sp>
        <p:nvSpPr>
          <p:cNvPr id="27" name="TextBox 26"/>
          <p:cNvSpPr txBox="1"/>
          <p:nvPr/>
        </p:nvSpPr>
        <p:spPr>
          <a:xfrm>
            <a:off x="2514600" y="3200400"/>
            <a:ext cx="1600200" cy="523220"/>
          </a:xfrm>
          <a:prstGeom prst="rect">
            <a:avLst/>
          </a:prstGeom>
          <a:noFill/>
        </p:spPr>
        <p:txBody>
          <a:bodyPr wrap="square" rtlCol="0">
            <a:spAutoFit/>
          </a:bodyPr>
          <a:lstStyle/>
          <a:p>
            <a:r>
              <a:rPr lang="en-US" dirty="0" smtClean="0">
                <a:solidFill>
                  <a:srgbClr val="000000"/>
                </a:solidFill>
              </a:rPr>
              <a:t>9/12/08</a:t>
            </a:r>
            <a:endParaRPr lang="en-US" dirty="0">
              <a:solidFill>
                <a:srgbClr val="000000"/>
              </a:solidFill>
            </a:endParaRPr>
          </a:p>
        </p:txBody>
      </p:sp>
      <p:sp>
        <p:nvSpPr>
          <p:cNvPr id="29" name="TextBox 28"/>
          <p:cNvSpPr txBox="1"/>
          <p:nvPr/>
        </p:nvSpPr>
        <p:spPr>
          <a:xfrm>
            <a:off x="5257800" y="4114800"/>
            <a:ext cx="1524000" cy="523220"/>
          </a:xfrm>
          <a:prstGeom prst="rect">
            <a:avLst/>
          </a:prstGeom>
          <a:noFill/>
        </p:spPr>
        <p:txBody>
          <a:bodyPr wrap="square" rtlCol="0">
            <a:spAutoFit/>
          </a:bodyPr>
          <a:lstStyle/>
          <a:p>
            <a:r>
              <a:rPr lang="en-US" dirty="0" smtClean="0">
                <a:solidFill>
                  <a:srgbClr val="000000"/>
                </a:solidFill>
              </a:rPr>
              <a:t>9/12/09</a:t>
            </a:r>
            <a:endParaRPr lang="en-US" dirty="0">
              <a:solidFill>
                <a:srgbClr val="000000"/>
              </a:solidFill>
            </a:endParaRPr>
          </a:p>
        </p:txBody>
      </p:sp>
      <p:grpSp>
        <p:nvGrpSpPr>
          <p:cNvPr id="5" name="Group 32"/>
          <p:cNvGrpSpPr/>
          <p:nvPr/>
        </p:nvGrpSpPr>
        <p:grpSpPr>
          <a:xfrm rot="12178732">
            <a:off x="4849125" y="3531216"/>
            <a:ext cx="381000" cy="609600"/>
            <a:chOff x="4724400" y="2895600"/>
            <a:chExt cx="304800" cy="599420"/>
          </a:xfrm>
        </p:grpSpPr>
        <p:sp>
          <p:nvSpPr>
            <p:cNvPr id="34" name="Freeform 33"/>
            <p:cNvSpPr/>
            <p:nvPr/>
          </p:nvSpPr>
          <p:spPr bwMode="auto">
            <a:xfrm>
              <a:off x="4724400" y="2895600"/>
              <a:ext cx="228600" cy="523220"/>
            </a:xfrm>
            <a:custGeom>
              <a:avLst/>
              <a:gdLst>
                <a:gd name="connsiteX0" fmla="*/ 0 w 294640"/>
                <a:gd name="connsiteY0" fmla="*/ 762000 h 762000"/>
                <a:gd name="connsiteX1" fmla="*/ 259080 w 294640"/>
                <a:gd name="connsiteY1" fmla="*/ 365760 h 762000"/>
                <a:gd name="connsiteX2" fmla="*/ 213360 w 294640"/>
                <a:gd name="connsiteY2" fmla="*/ 0 h 762000"/>
              </a:gdLst>
              <a:ahLst/>
              <a:cxnLst>
                <a:cxn ang="0">
                  <a:pos x="connsiteX0" y="connsiteY0"/>
                </a:cxn>
                <a:cxn ang="0">
                  <a:pos x="connsiteX1" y="connsiteY1"/>
                </a:cxn>
                <a:cxn ang="0">
                  <a:pos x="connsiteX2" y="connsiteY2"/>
                </a:cxn>
              </a:cxnLst>
              <a:rect l="l" t="t" r="r" b="b"/>
              <a:pathLst>
                <a:path w="294640" h="762000">
                  <a:moveTo>
                    <a:pt x="0" y="762000"/>
                  </a:moveTo>
                  <a:cubicBezTo>
                    <a:pt x="111760" y="627380"/>
                    <a:pt x="223520" y="492760"/>
                    <a:pt x="259080" y="365760"/>
                  </a:cubicBezTo>
                  <a:cubicBezTo>
                    <a:pt x="294640" y="238760"/>
                    <a:pt x="254000" y="119380"/>
                    <a:pt x="213360" y="0"/>
                  </a:cubicBezTo>
                </a:path>
              </a:pathLst>
            </a:custGeom>
            <a:noFill/>
            <a:ln w="508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endParaRPr>
            </a:p>
          </p:txBody>
        </p:sp>
        <p:sp>
          <p:nvSpPr>
            <p:cNvPr id="35" name="Freeform 34"/>
            <p:cNvSpPr/>
            <p:nvPr/>
          </p:nvSpPr>
          <p:spPr bwMode="auto">
            <a:xfrm>
              <a:off x="4800600" y="2971800"/>
              <a:ext cx="228600" cy="523220"/>
            </a:xfrm>
            <a:custGeom>
              <a:avLst/>
              <a:gdLst>
                <a:gd name="connsiteX0" fmla="*/ 0 w 294640"/>
                <a:gd name="connsiteY0" fmla="*/ 762000 h 762000"/>
                <a:gd name="connsiteX1" fmla="*/ 259080 w 294640"/>
                <a:gd name="connsiteY1" fmla="*/ 365760 h 762000"/>
                <a:gd name="connsiteX2" fmla="*/ 213360 w 294640"/>
                <a:gd name="connsiteY2" fmla="*/ 0 h 762000"/>
              </a:gdLst>
              <a:ahLst/>
              <a:cxnLst>
                <a:cxn ang="0">
                  <a:pos x="connsiteX0" y="connsiteY0"/>
                </a:cxn>
                <a:cxn ang="0">
                  <a:pos x="connsiteX1" y="connsiteY1"/>
                </a:cxn>
                <a:cxn ang="0">
                  <a:pos x="connsiteX2" y="connsiteY2"/>
                </a:cxn>
              </a:cxnLst>
              <a:rect l="l" t="t" r="r" b="b"/>
              <a:pathLst>
                <a:path w="294640" h="762000">
                  <a:moveTo>
                    <a:pt x="0" y="762000"/>
                  </a:moveTo>
                  <a:cubicBezTo>
                    <a:pt x="111760" y="627380"/>
                    <a:pt x="223520" y="492760"/>
                    <a:pt x="259080" y="365760"/>
                  </a:cubicBezTo>
                  <a:cubicBezTo>
                    <a:pt x="294640" y="238760"/>
                    <a:pt x="254000" y="119380"/>
                    <a:pt x="213360" y="0"/>
                  </a:cubicBezTo>
                </a:path>
              </a:pathLst>
            </a:custGeom>
            <a:noFill/>
            <a:ln w="508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endParaRPr>
            </a:p>
          </p:txBody>
        </p:sp>
      </p:grpSp>
      <p:pic>
        <p:nvPicPr>
          <p:cNvPr id="161794" name="Picture 2"/>
          <p:cNvPicPr>
            <a:picLocks noChangeAspect="1" noChangeArrowheads="1"/>
          </p:cNvPicPr>
          <p:nvPr/>
        </p:nvPicPr>
        <p:blipFill>
          <a:blip r:embed="rId6" cstate="print"/>
          <a:srcRect/>
          <a:stretch>
            <a:fillRect/>
          </a:stretch>
        </p:blipFill>
        <p:spPr bwMode="auto">
          <a:xfrm>
            <a:off x="6362700" y="2438400"/>
            <a:ext cx="723900" cy="2286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00"/>
                                        </p:tgtEl>
                                        <p:attrNameLst>
                                          <p:attrName>style.visibility</p:attrName>
                                        </p:attrNameLst>
                                      </p:cBhvr>
                                      <p:to>
                                        <p:strVal val="visible"/>
                                      </p:to>
                                    </p:set>
                                    <p:animEffect transition="in" filter="fade">
                                      <p:cBhvr>
                                        <p:cTn id="7" dur="1000"/>
                                        <p:tgtEl>
                                          <p:spTgt spid="123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7282"/>
                                        </p:tgtEl>
                                        <p:attrNameLst>
                                          <p:attrName>style.visibility</p:attrName>
                                        </p:attrNameLst>
                                      </p:cBhvr>
                                      <p:to>
                                        <p:strVal val="visible"/>
                                      </p:to>
                                    </p:set>
                                    <p:animEffect transition="in" filter="fade">
                                      <p:cBhvr>
                                        <p:cTn id="12" dur="1000"/>
                                        <p:tgtEl>
                                          <p:spTgt spid="97282"/>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fade">
                                      <p:cBhvr>
                                        <p:cTn id="16" dur="2000"/>
                                        <p:tgtEl>
                                          <p:spTgt spid="1024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61794"/>
                                        </p:tgtEl>
                                        <p:attrNameLst>
                                          <p:attrName>style.visibility</p:attrName>
                                        </p:attrNameLst>
                                      </p:cBhvr>
                                      <p:to>
                                        <p:strVal val="visible"/>
                                      </p:to>
                                    </p:set>
                                    <p:animEffect transition="in" filter="fade">
                                      <p:cBhvr>
                                        <p:cTn id="29" dur="1000"/>
                                        <p:tgtEl>
                                          <p:spTgt spid="16179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childTnLst>
                                </p:cTn>
                              </p:par>
                              <p:par>
                                <p:cTn id="35" presetID="10" presetClass="entr" presetSubtype="0" fill="hold" nodeType="withEffect">
                                  <p:stCondLst>
                                    <p:cond delay="0"/>
                                  </p:stCondLst>
                                  <p:childTnLst>
                                    <p:set>
                                      <p:cBhvr>
                                        <p:cTn id="36" dur="1" fill="hold">
                                          <p:stCondLst>
                                            <p:cond delay="0"/>
                                          </p:stCondLst>
                                        </p:cTn>
                                        <p:tgtEl>
                                          <p:spTgt spid="23553"/>
                                        </p:tgtEl>
                                        <p:attrNameLst>
                                          <p:attrName>style.visibility</p:attrName>
                                        </p:attrNameLst>
                                      </p:cBhvr>
                                      <p:to>
                                        <p:strVal val="visible"/>
                                      </p:to>
                                    </p:set>
                                    <p:animEffect transition="in" filter="fade">
                                      <p:cBhvr>
                                        <p:cTn id="37" dur="1000"/>
                                        <p:tgtEl>
                                          <p:spTgt spid="23553"/>
                                        </p:tgtEl>
                                      </p:cBhvr>
                                    </p:animEffect>
                                  </p:childTnLst>
                                </p:cTn>
                              </p:par>
                            </p:childTnLst>
                          </p:cTn>
                        </p:par>
                        <p:par>
                          <p:cTn id="38" fill="hold">
                            <p:stCondLst>
                              <p:cond delay="1000"/>
                            </p:stCondLst>
                            <p:childTnLst>
                              <p:par>
                                <p:cTn id="39" presetID="10" presetClass="exit" presetSubtype="0" fill="hold" nodeType="afterEffect">
                                  <p:stCondLst>
                                    <p:cond delay="0"/>
                                  </p:stCondLst>
                                  <p:childTnLst>
                                    <p:animEffect transition="out" filter="fade">
                                      <p:cBhvr>
                                        <p:cTn id="40" dur="2000"/>
                                        <p:tgtEl>
                                          <p:spTgt spid="4"/>
                                        </p:tgtEl>
                                      </p:cBhvr>
                                    </p:animEffect>
                                    <p:set>
                                      <p:cBhvr>
                                        <p:cTn id="41" dur="1" fill="hold">
                                          <p:stCondLst>
                                            <p:cond delay="1999"/>
                                          </p:stCondLst>
                                        </p:cTn>
                                        <p:tgtEl>
                                          <p:spTgt spid="4"/>
                                        </p:tgtEl>
                                        <p:attrNameLst>
                                          <p:attrName>style.visibility</p:attrName>
                                        </p:attrNameLst>
                                      </p:cBhvr>
                                      <p:to>
                                        <p:strVal val="hidden"/>
                                      </p:to>
                                    </p:set>
                                  </p:childTnLst>
                                </p:cTn>
                              </p:par>
                            </p:childTnLst>
                          </p:cTn>
                        </p:par>
                        <p:par>
                          <p:cTn id="42" fill="hold">
                            <p:stCondLst>
                              <p:cond delay="30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a:xfrm>
            <a:off x="457200" y="1219200"/>
            <a:ext cx="3657600" cy="4724400"/>
          </a:xfrm>
        </p:spPr>
        <p:txBody>
          <a:bodyPr/>
          <a:lstStyle/>
          <a:p>
            <a:r>
              <a:rPr lang="en-US" dirty="0" smtClean="0"/>
              <a:t>Small business report tighter credit</a:t>
            </a:r>
          </a:p>
          <a:p>
            <a:r>
              <a:rPr lang="en-US" dirty="0" smtClean="0"/>
              <a:t>Reactions</a:t>
            </a:r>
          </a:p>
          <a:p>
            <a:pPr lvl="1"/>
            <a:r>
              <a:rPr lang="en-US" dirty="0" smtClean="0"/>
              <a:t>Cutting payrolls</a:t>
            </a:r>
          </a:p>
          <a:p>
            <a:pPr lvl="1"/>
            <a:r>
              <a:rPr lang="en-US" dirty="0" smtClean="0"/>
              <a:t>Reducing inventory</a:t>
            </a:r>
          </a:p>
          <a:p>
            <a:pPr lvl="1"/>
            <a:r>
              <a:rPr lang="en-US" dirty="0" smtClean="0"/>
              <a:t>Reducing capital spending</a:t>
            </a:r>
          </a:p>
          <a:p>
            <a:r>
              <a:rPr lang="en-US" dirty="0" smtClean="0"/>
              <a:t>Outlook</a:t>
            </a:r>
          </a:p>
          <a:p>
            <a:pPr lvl="1"/>
            <a:r>
              <a:rPr lang="en-US" dirty="0" smtClean="0"/>
              <a:t>No near-term improvement</a:t>
            </a:r>
          </a:p>
        </p:txBody>
      </p:sp>
      <p:sp>
        <p:nvSpPr>
          <p:cNvPr id="10242" name="Title 1"/>
          <p:cNvSpPr>
            <a:spLocks noGrp="1"/>
          </p:cNvSpPr>
          <p:nvPr>
            <p:ph type="title"/>
          </p:nvPr>
        </p:nvSpPr>
        <p:spPr/>
        <p:txBody>
          <a:bodyPr>
            <a:normAutofit/>
          </a:bodyPr>
          <a:lstStyle/>
          <a:p>
            <a:pPr eaLnBrk="1" hangingPunct="1"/>
            <a:r>
              <a:rPr lang="en-US" dirty="0" smtClean="0"/>
              <a:t>Focus on Small Business</a:t>
            </a:r>
          </a:p>
        </p:txBody>
      </p:sp>
      <p:sp>
        <p:nvSpPr>
          <p:cNvPr id="10243" name="TextBox 4"/>
          <p:cNvSpPr txBox="1">
            <a:spLocks noChangeArrowheads="1"/>
          </p:cNvSpPr>
          <p:nvPr/>
        </p:nvSpPr>
        <p:spPr bwMode="auto">
          <a:xfrm>
            <a:off x="4419600" y="6400800"/>
            <a:ext cx="1779587" cy="276225"/>
          </a:xfrm>
          <a:prstGeom prst="rect">
            <a:avLst/>
          </a:prstGeom>
          <a:noFill/>
          <a:ln w="9525">
            <a:noFill/>
            <a:miter lim="800000"/>
            <a:headEnd/>
            <a:tailEnd/>
          </a:ln>
        </p:spPr>
        <p:txBody>
          <a:bodyPr>
            <a:spAutoFit/>
          </a:bodyPr>
          <a:lstStyle/>
          <a:p>
            <a:pPr algn="ctr"/>
            <a:r>
              <a:rPr lang="en-US" sz="1200" dirty="0"/>
              <a:t>Source: economy.com</a:t>
            </a:r>
          </a:p>
        </p:txBody>
      </p:sp>
      <p:sp>
        <p:nvSpPr>
          <p:cNvPr id="15" name="TextBox 11"/>
          <p:cNvSpPr txBox="1">
            <a:spLocks noChangeArrowheads="1"/>
          </p:cNvSpPr>
          <p:nvPr/>
        </p:nvSpPr>
        <p:spPr bwMode="auto">
          <a:xfrm>
            <a:off x="4800600" y="971490"/>
            <a:ext cx="3825856" cy="400110"/>
          </a:xfrm>
          <a:prstGeom prst="rect">
            <a:avLst/>
          </a:prstGeom>
          <a:noFill/>
          <a:ln w="9525">
            <a:noFill/>
            <a:miter lim="800000"/>
            <a:headEnd/>
            <a:tailEnd/>
          </a:ln>
        </p:spPr>
        <p:txBody>
          <a:bodyPr wrap="none">
            <a:spAutoFit/>
          </a:bodyPr>
          <a:lstStyle/>
          <a:p>
            <a:pPr algn="ctr"/>
            <a:r>
              <a:rPr lang="en-US" sz="2000" dirty="0" smtClean="0">
                <a:latin typeface="+mj-lt"/>
              </a:rPr>
              <a:t>Credit Remains Tight for Business</a:t>
            </a:r>
            <a:endParaRPr lang="en-US" sz="2000" dirty="0">
              <a:latin typeface="+mj-lt"/>
            </a:endParaRPr>
          </a:p>
        </p:txBody>
      </p:sp>
      <p:pic>
        <p:nvPicPr>
          <p:cNvPr id="76801" name="Picture 1"/>
          <p:cNvPicPr>
            <a:picLocks noChangeAspect="1" noChangeArrowheads="1"/>
          </p:cNvPicPr>
          <p:nvPr/>
        </p:nvPicPr>
        <p:blipFill>
          <a:blip r:embed="rId3" cstate="print"/>
          <a:srcRect/>
          <a:stretch>
            <a:fillRect/>
          </a:stretch>
        </p:blipFill>
        <p:spPr bwMode="auto">
          <a:xfrm>
            <a:off x="5105400" y="1314450"/>
            <a:ext cx="3429000" cy="2571750"/>
          </a:xfrm>
          <a:prstGeom prst="rect">
            <a:avLst/>
          </a:prstGeom>
          <a:noFill/>
          <a:ln w="9525">
            <a:noFill/>
            <a:miter lim="800000"/>
            <a:headEnd/>
            <a:tailEnd/>
          </a:ln>
        </p:spPr>
      </p:pic>
      <p:pic>
        <p:nvPicPr>
          <p:cNvPr id="145409" name="Picture 1"/>
          <p:cNvPicPr>
            <a:picLocks noChangeAspect="1" noChangeArrowheads="1"/>
          </p:cNvPicPr>
          <p:nvPr/>
        </p:nvPicPr>
        <p:blipFill>
          <a:blip r:embed="rId4" cstate="print"/>
          <a:srcRect/>
          <a:stretch>
            <a:fillRect/>
          </a:stretch>
        </p:blipFill>
        <p:spPr bwMode="auto">
          <a:xfrm>
            <a:off x="3429000" y="3905250"/>
            <a:ext cx="3429000" cy="2571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76801"/>
                                        </p:tgtEl>
                                        <p:attrNameLst>
                                          <p:attrName>style.visibility</p:attrName>
                                        </p:attrNameLst>
                                      </p:cBhvr>
                                      <p:to>
                                        <p:strVal val="visible"/>
                                      </p:to>
                                    </p:set>
                                    <p:animEffect transition="in" filter="fade">
                                      <p:cBhvr>
                                        <p:cTn id="10" dur="1000"/>
                                        <p:tgtEl>
                                          <p:spTgt spid="76801"/>
                                        </p:tgtEl>
                                      </p:cBhvr>
                                    </p:animEffect>
                                  </p:childTnLst>
                                </p:cTn>
                              </p:par>
                              <p:par>
                                <p:cTn id="11" presetID="10" presetClass="entr" presetSubtype="0" fill="hold" nodeType="withEffect">
                                  <p:stCondLst>
                                    <p:cond delay="0"/>
                                  </p:stCondLst>
                                  <p:childTnLst>
                                    <p:set>
                                      <p:cBhvr>
                                        <p:cTn id="12" dur="1" fill="hold">
                                          <p:stCondLst>
                                            <p:cond delay="0"/>
                                          </p:stCondLst>
                                        </p:cTn>
                                        <p:tgtEl>
                                          <p:spTgt spid="145409"/>
                                        </p:tgtEl>
                                        <p:attrNameLst>
                                          <p:attrName>style.visibility</p:attrName>
                                        </p:attrNameLst>
                                      </p:cBhvr>
                                      <p:to>
                                        <p:strVal val="visible"/>
                                      </p:to>
                                    </p:set>
                                    <p:animEffect transition="in" filter="fade">
                                      <p:cBhvr>
                                        <p:cTn id="13" dur="1000"/>
                                        <p:tgtEl>
                                          <p:spTgt spid="1454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pPr eaLnBrk="1" hangingPunct="1"/>
            <a:r>
              <a:rPr lang="en-US" dirty="0" smtClean="0"/>
              <a:t>Housing  Market Indicators</a:t>
            </a:r>
          </a:p>
        </p:txBody>
      </p:sp>
      <p:sp>
        <p:nvSpPr>
          <p:cNvPr id="14342" name="TextBox 3"/>
          <p:cNvSpPr txBox="1">
            <a:spLocks noChangeArrowheads="1"/>
          </p:cNvSpPr>
          <p:nvPr/>
        </p:nvSpPr>
        <p:spPr bwMode="auto">
          <a:xfrm>
            <a:off x="685800" y="1066800"/>
            <a:ext cx="2895600" cy="400110"/>
          </a:xfrm>
          <a:prstGeom prst="rect">
            <a:avLst/>
          </a:prstGeom>
          <a:noFill/>
          <a:ln w="9525">
            <a:noFill/>
            <a:miter lim="800000"/>
            <a:headEnd/>
            <a:tailEnd/>
          </a:ln>
        </p:spPr>
        <p:txBody>
          <a:bodyPr wrap="square">
            <a:spAutoFit/>
          </a:bodyPr>
          <a:lstStyle/>
          <a:p>
            <a:pPr algn="ctr"/>
            <a:r>
              <a:rPr lang="en-US" sz="2000" i="0" dirty="0" smtClean="0">
                <a:latin typeface="+mj-lt"/>
              </a:rPr>
              <a:t>Housing Starts</a:t>
            </a:r>
            <a:endParaRPr lang="en-US" sz="2000" i="0" dirty="0">
              <a:latin typeface="+mj-lt"/>
            </a:endParaRPr>
          </a:p>
        </p:txBody>
      </p:sp>
      <p:sp>
        <p:nvSpPr>
          <p:cNvPr id="14343" name="TextBox 3"/>
          <p:cNvSpPr txBox="1">
            <a:spLocks noChangeArrowheads="1"/>
          </p:cNvSpPr>
          <p:nvPr/>
        </p:nvSpPr>
        <p:spPr bwMode="auto">
          <a:xfrm>
            <a:off x="304800" y="3657600"/>
            <a:ext cx="3343275" cy="400050"/>
          </a:xfrm>
          <a:prstGeom prst="rect">
            <a:avLst/>
          </a:prstGeom>
          <a:noFill/>
          <a:ln w="9525">
            <a:noFill/>
            <a:miter lim="800000"/>
            <a:headEnd/>
            <a:tailEnd/>
          </a:ln>
        </p:spPr>
        <p:txBody>
          <a:bodyPr wrap="square">
            <a:spAutoFit/>
          </a:bodyPr>
          <a:lstStyle/>
          <a:p>
            <a:pPr algn="ctr"/>
            <a:r>
              <a:rPr lang="en-US" sz="2000" i="0" dirty="0">
                <a:latin typeface="+mj-lt"/>
              </a:rPr>
              <a:t>Housing Index</a:t>
            </a:r>
          </a:p>
        </p:txBody>
      </p:sp>
      <p:sp>
        <p:nvSpPr>
          <p:cNvPr id="14344" name="TextBox 3"/>
          <p:cNvSpPr txBox="1">
            <a:spLocks noChangeArrowheads="1"/>
          </p:cNvSpPr>
          <p:nvPr/>
        </p:nvSpPr>
        <p:spPr bwMode="auto">
          <a:xfrm>
            <a:off x="4419600" y="990600"/>
            <a:ext cx="3200400" cy="400050"/>
          </a:xfrm>
          <a:prstGeom prst="rect">
            <a:avLst/>
          </a:prstGeom>
          <a:noFill/>
          <a:ln w="9525">
            <a:noFill/>
            <a:miter lim="800000"/>
            <a:headEnd/>
            <a:tailEnd/>
          </a:ln>
        </p:spPr>
        <p:txBody>
          <a:bodyPr>
            <a:spAutoFit/>
          </a:bodyPr>
          <a:lstStyle/>
          <a:p>
            <a:pPr algn="ctr"/>
            <a:r>
              <a:rPr lang="en-US" sz="2000" i="0" dirty="0">
                <a:latin typeface="+mj-lt"/>
              </a:rPr>
              <a:t>Delinquency &amp; Default</a:t>
            </a:r>
          </a:p>
        </p:txBody>
      </p:sp>
      <p:pic>
        <p:nvPicPr>
          <p:cNvPr id="14" name="Picture 1"/>
          <p:cNvPicPr>
            <a:picLocks noChangeAspect="1" noChangeArrowheads="1"/>
          </p:cNvPicPr>
          <p:nvPr/>
        </p:nvPicPr>
        <p:blipFill>
          <a:blip r:embed="rId3" cstate="print"/>
          <a:srcRect/>
          <a:stretch>
            <a:fillRect/>
          </a:stretch>
        </p:blipFill>
        <p:spPr bwMode="auto">
          <a:xfrm>
            <a:off x="5257800" y="1388807"/>
            <a:ext cx="3657600" cy="2497393"/>
          </a:xfrm>
          <a:prstGeom prst="rect">
            <a:avLst/>
          </a:prstGeom>
          <a:noFill/>
          <a:ln w="9525">
            <a:noFill/>
            <a:miter lim="800000"/>
            <a:headEnd/>
            <a:tailEnd/>
          </a:ln>
          <a:effectLst/>
        </p:spPr>
      </p:pic>
      <p:pic>
        <p:nvPicPr>
          <p:cNvPr id="13" name="Picture 16"/>
          <p:cNvPicPr>
            <a:picLocks noChangeAspect="1" noChangeArrowheads="1"/>
          </p:cNvPicPr>
          <p:nvPr/>
        </p:nvPicPr>
        <p:blipFill>
          <a:blip r:embed="rId4" cstate="print"/>
          <a:srcRect/>
          <a:stretch>
            <a:fillRect/>
          </a:stretch>
        </p:blipFill>
        <p:spPr bwMode="auto">
          <a:xfrm>
            <a:off x="3886200" y="4191000"/>
            <a:ext cx="3469602" cy="2362200"/>
          </a:xfrm>
          <a:prstGeom prst="rect">
            <a:avLst/>
          </a:prstGeom>
          <a:noFill/>
          <a:ln w="9525">
            <a:noFill/>
            <a:miter lim="800000"/>
            <a:headEnd/>
            <a:tailEnd/>
          </a:ln>
          <a:effectLst/>
        </p:spPr>
      </p:pic>
      <p:sp>
        <p:nvSpPr>
          <p:cNvPr id="15" name="TextBox 9"/>
          <p:cNvSpPr txBox="1">
            <a:spLocks noChangeArrowheads="1"/>
          </p:cNvSpPr>
          <p:nvPr/>
        </p:nvSpPr>
        <p:spPr bwMode="auto">
          <a:xfrm>
            <a:off x="4047214" y="3810000"/>
            <a:ext cx="2895600" cy="369332"/>
          </a:xfrm>
          <a:prstGeom prst="rect">
            <a:avLst/>
          </a:prstGeom>
          <a:noFill/>
          <a:ln w="9525">
            <a:noFill/>
            <a:miter lim="800000"/>
            <a:headEnd/>
            <a:tailEnd/>
          </a:ln>
        </p:spPr>
        <p:txBody>
          <a:bodyPr>
            <a:spAutoFit/>
          </a:bodyPr>
          <a:lstStyle/>
          <a:p>
            <a:pPr algn="ctr"/>
            <a:r>
              <a:rPr lang="en-US" sz="1800" b="0" i="0" dirty="0" smtClean="0"/>
              <a:t>Homebuilder </a:t>
            </a:r>
            <a:r>
              <a:rPr lang="en-US" sz="1800" b="0" i="0" dirty="0"/>
              <a:t>Confidence</a:t>
            </a:r>
          </a:p>
        </p:txBody>
      </p:sp>
      <p:pic>
        <p:nvPicPr>
          <p:cNvPr id="160770" name="Picture 2"/>
          <p:cNvPicPr>
            <a:picLocks noChangeAspect="1" noChangeArrowheads="1"/>
          </p:cNvPicPr>
          <p:nvPr/>
        </p:nvPicPr>
        <p:blipFill>
          <a:blip r:embed="rId5" cstate="print"/>
          <a:srcRect/>
          <a:stretch>
            <a:fillRect/>
          </a:stretch>
        </p:blipFill>
        <p:spPr bwMode="auto">
          <a:xfrm>
            <a:off x="381000" y="1447800"/>
            <a:ext cx="3400425" cy="2314575"/>
          </a:xfrm>
          <a:prstGeom prst="rect">
            <a:avLst/>
          </a:prstGeom>
          <a:noFill/>
          <a:ln w="9525">
            <a:noFill/>
            <a:miter lim="800000"/>
            <a:headEnd/>
            <a:tailEnd/>
          </a:ln>
        </p:spPr>
      </p:pic>
      <p:pic>
        <p:nvPicPr>
          <p:cNvPr id="160771" name="Picture 3"/>
          <p:cNvPicPr>
            <a:picLocks noChangeAspect="1" noChangeArrowheads="1"/>
          </p:cNvPicPr>
          <p:nvPr/>
        </p:nvPicPr>
        <p:blipFill>
          <a:blip r:embed="rId6" cstate="print"/>
          <a:srcRect/>
          <a:stretch>
            <a:fillRect/>
          </a:stretch>
        </p:blipFill>
        <p:spPr bwMode="auto">
          <a:xfrm>
            <a:off x="357189" y="4036057"/>
            <a:ext cx="3452811" cy="236474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0770"/>
                                        </p:tgtEl>
                                        <p:attrNameLst>
                                          <p:attrName>style.visibility</p:attrName>
                                        </p:attrNameLst>
                                      </p:cBhvr>
                                      <p:to>
                                        <p:strVal val="visible"/>
                                      </p:to>
                                    </p:set>
                                    <p:animEffect transition="in" filter="fade">
                                      <p:cBhvr>
                                        <p:cTn id="12" dur="1000"/>
                                        <p:tgtEl>
                                          <p:spTgt spid="16077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JRDELISLE1">
  <a:themeElements>
    <a:clrScheme name="">
      <a:dk1>
        <a:srgbClr val="808080"/>
      </a:dk1>
      <a:lt1>
        <a:srgbClr val="FFFF00"/>
      </a:lt1>
      <a:dk2>
        <a:srgbClr val="0000FF"/>
      </a:dk2>
      <a:lt2>
        <a:srgbClr val="FFFF00"/>
      </a:lt2>
      <a:accent1>
        <a:srgbClr val="CC3300"/>
      </a:accent1>
      <a:accent2>
        <a:srgbClr val="3333CC"/>
      </a:accent2>
      <a:accent3>
        <a:srgbClr val="AAAAFF"/>
      </a:accent3>
      <a:accent4>
        <a:srgbClr val="DADA00"/>
      </a:accent4>
      <a:accent5>
        <a:srgbClr val="E2ADA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50800" cap="flat" cmpd="thickThin" algn="ctr">
          <a:solidFill>
            <a:schemeClr val="accent1"/>
          </a:solidFill>
          <a:prstDash val="solid"/>
          <a:round/>
          <a:headEnd type="none" w="med" len="med"/>
          <a:tailEnd type="triangle" w="med" len="med"/>
        </a:ln>
        <a:effectLst/>
      </a:spPr>
      <a:bodyPr vert="horz" wrap="square" lIns="91440" tIns="45720" rIns="91440" bIns="45720" numCol="1" rtlCol="0"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sz="2800" b="1" i="1"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25400" cap="flat" cmpd="sng" algn="ctr">
          <a:solidFill>
            <a:srgbClr val="00FF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1"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10584</TotalTime>
  <Words>5721</Words>
  <Application>Microsoft Office PowerPoint</Application>
  <PresentationFormat>On-screen Show (4:3)</PresentationFormat>
  <Paragraphs>442</Paragraphs>
  <Slides>39</Slides>
  <Notes>39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JRDELISLE1</vt:lpstr>
      <vt:lpstr>Slide 1</vt:lpstr>
      <vt:lpstr>Presentation Overview</vt:lpstr>
      <vt:lpstr>Part 1 Prelude: Three Major Attributes of Real Estate</vt:lpstr>
      <vt:lpstr>Part I: Economic Environment for Real Estate</vt:lpstr>
      <vt:lpstr>Breaking News on Real Estate &amp; the Economy</vt:lpstr>
      <vt:lpstr>The Good News:  Employment Losses Slowing</vt:lpstr>
      <vt:lpstr>Business Confidence</vt:lpstr>
      <vt:lpstr>Focus on Small Business</vt:lpstr>
      <vt:lpstr>Housing  Market Indicators</vt:lpstr>
      <vt:lpstr>Housing Stimulus Efforts</vt:lpstr>
      <vt:lpstr>Consumer Confidence, Spending &amp; Credit</vt:lpstr>
      <vt:lpstr>When National &amp; Seattle Markets Bottom Out?</vt:lpstr>
      <vt:lpstr>Critical Elements to Sustainable Recovery</vt:lpstr>
      <vt:lpstr>Part II: Real Estate Capital Markets</vt:lpstr>
      <vt:lpstr>Spatial &amp; Capital De-connect and Re-connect</vt:lpstr>
      <vt:lpstr>How We’re Doing: Commercial Real Estate</vt:lpstr>
      <vt:lpstr>Trends in Capital Flows</vt:lpstr>
      <vt:lpstr>Institutional Equity Capital Flows</vt:lpstr>
      <vt:lpstr>Emergence of Two-Tiered Pricing System</vt:lpstr>
      <vt:lpstr>Commercial Mortgage Capital</vt:lpstr>
      <vt:lpstr>Capital Market Clouds: Distressed Assets</vt:lpstr>
      <vt:lpstr>Players in Distressed Asset Market</vt:lpstr>
      <vt:lpstr>Part III: Spatial Market Fundamentals</vt:lpstr>
      <vt:lpstr>Commercial Market Trends</vt:lpstr>
      <vt:lpstr>Distressed Assets: Region and Property Type</vt:lpstr>
      <vt:lpstr>CMBS Delinquency Rates by Property Type</vt:lpstr>
      <vt:lpstr>Office Real Estate</vt:lpstr>
      <vt:lpstr>Retail Real Estate</vt:lpstr>
      <vt:lpstr>Industrial Real Estate</vt:lpstr>
      <vt:lpstr>Multifamily Real Estate</vt:lpstr>
      <vt:lpstr>Hotels</vt:lpstr>
      <vt:lpstr>Part IV: The Seattle Real Estate Scene</vt:lpstr>
      <vt:lpstr>Seattle Cap Rates</vt:lpstr>
      <vt:lpstr>Seattle Transactions and Cap Rates vs. National?</vt:lpstr>
      <vt:lpstr>Seattle Distressed Asset Profile</vt:lpstr>
      <vt:lpstr>Distressed Assets in Seattle</vt:lpstr>
      <vt:lpstr>Housing Price Index: Seattle MSA</vt:lpstr>
      <vt:lpstr>Implications for Seattle?</vt:lpstr>
      <vt:lpstr>Reflecting on the Future….. </vt:lpstr>
    </vt:vector>
  </TitlesOfParts>
  <Company>UW</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JR DeLisle</dc:creator>
  <cp:lastModifiedBy>JRDeLisle</cp:lastModifiedBy>
  <cp:revision>434</cp:revision>
  <dcterms:created xsi:type="dcterms:W3CDTF">2009-01-19T19:02:53Z</dcterms:created>
  <dcterms:modified xsi:type="dcterms:W3CDTF">2010-01-14T23:10:30Z</dcterms:modified>
</cp:coreProperties>
</file>